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75" r:id="rId6"/>
    <p:sldId id="261" r:id="rId7"/>
    <p:sldId id="262" r:id="rId8"/>
    <p:sldId id="263" r:id="rId9"/>
    <p:sldId id="264" r:id="rId10"/>
    <p:sldId id="265" r:id="rId11"/>
    <p:sldId id="266" r:id="rId12"/>
    <p:sldId id="279" r:id="rId13"/>
    <p:sldId id="276" r:id="rId14"/>
    <p:sldId id="270" r:id="rId15"/>
    <p:sldId id="277" r:id="rId16"/>
    <p:sldId id="278" r:id="rId17"/>
    <p:sldId id="272" r:id="rId18"/>
    <p:sldId id="273" r:id="rId19"/>
    <p:sldId id="274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9960" autoAdjust="0"/>
    <p:restoredTop sz="94660"/>
  </p:normalViewPr>
  <p:slideViewPr>
    <p:cSldViewPr>
      <p:cViewPr varScale="1">
        <p:scale>
          <a:sx n="50" d="100"/>
          <a:sy n="50" d="100"/>
        </p:scale>
        <p:origin x="-69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10.08.2015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10.08.2015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10.08.2015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10.08.2015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10.08.2015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10.08.2015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10.08.2015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10.08.2015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10.08.2015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10.08.2015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10.08.2015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10.08.2015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jpeg"/><Relationship Id="rId13" Type="http://schemas.openxmlformats.org/officeDocument/2006/relationships/image" Target="../media/image49.jpeg"/><Relationship Id="rId3" Type="http://schemas.openxmlformats.org/officeDocument/2006/relationships/image" Target="../media/image39.png"/><Relationship Id="rId7" Type="http://schemas.openxmlformats.org/officeDocument/2006/relationships/image" Target="../media/image43.jpeg"/><Relationship Id="rId12" Type="http://schemas.openxmlformats.org/officeDocument/2006/relationships/image" Target="../media/image48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2.jpeg"/><Relationship Id="rId11" Type="http://schemas.openxmlformats.org/officeDocument/2006/relationships/image" Target="../media/image47.jpeg"/><Relationship Id="rId5" Type="http://schemas.openxmlformats.org/officeDocument/2006/relationships/image" Target="../media/image41.png"/><Relationship Id="rId10" Type="http://schemas.openxmlformats.org/officeDocument/2006/relationships/image" Target="../media/image46.jpeg"/><Relationship Id="rId4" Type="http://schemas.openxmlformats.org/officeDocument/2006/relationships/image" Target="../media/image40.jpeg"/><Relationship Id="rId9" Type="http://schemas.openxmlformats.org/officeDocument/2006/relationships/image" Target="../media/image45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6.jpeg"/><Relationship Id="rId13" Type="http://schemas.openxmlformats.org/officeDocument/2006/relationships/image" Target="../media/image61.jpeg"/><Relationship Id="rId3" Type="http://schemas.openxmlformats.org/officeDocument/2006/relationships/image" Target="../media/image51.jpeg"/><Relationship Id="rId7" Type="http://schemas.openxmlformats.org/officeDocument/2006/relationships/image" Target="../media/image55.jpeg"/><Relationship Id="rId12" Type="http://schemas.openxmlformats.org/officeDocument/2006/relationships/image" Target="../media/image60.jpe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4.jpeg"/><Relationship Id="rId11" Type="http://schemas.openxmlformats.org/officeDocument/2006/relationships/image" Target="../media/image59.jpeg"/><Relationship Id="rId5" Type="http://schemas.openxmlformats.org/officeDocument/2006/relationships/image" Target="../media/image53.jpeg"/><Relationship Id="rId10" Type="http://schemas.openxmlformats.org/officeDocument/2006/relationships/image" Target="../media/image58.png"/><Relationship Id="rId4" Type="http://schemas.openxmlformats.org/officeDocument/2006/relationships/image" Target="../media/image52.png"/><Relationship Id="rId9" Type="http://schemas.openxmlformats.org/officeDocument/2006/relationships/image" Target="../media/image57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8.png"/><Relationship Id="rId3" Type="http://schemas.openxmlformats.org/officeDocument/2006/relationships/image" Target="../media/image63.png"/><Relationship Id="rId7" Type="http://schemas.openxmlformats.org/officeDocument/2006/relationships/image" Target="../media/image67.pn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6.png"/><Relationship Id="rId5" Type="http://schemas.openxmlformats.org/officeDocument/2006/relationships/image" Target="../media/image65.png"/><Relationship Id="rId4" Type="http://schemas.openxmlformats.org/officeDocument/2006/relationships/image" Target="../media/image64.png"/><Relationship Id="rId9" Type="http://schemas.openxmlformats.org/officeDocument/2006/relationships/image" Target="../media/image6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jpeg"/><Relationship Id="rId7" Type="http://schemas.openxmlformats.org/officeDocument/2006/relationships/image" Target="../media/image75.png"/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4.png"/><Relationship Id="rId5" Type="http://schemas.openxmlformats.org/officeDocument/2006/relationships/image" Target="../media/image73.jpeg"/><Relationship Id="rId4" Type="http://schemas.openxmlformats.org/officeDocument/2006/relationships/image" Target="../media/image72.jpe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2.jpeg"/><Relationship Id="rId3" Type="http://schemas.openxmlformats.org/officeDocument/2006/relationships/image" Target="../media/image77.jpeg"/><Relationship Id="rId7" Type="http://schemas.openxmlformats.org/officeDocument/2006/relationships/image" Target="../media/image81.jpeg"/><Relationship Id="rId2" Type="http://schemas.openxmlformats.org/officeDocument/2006/relationships/image" Target="../media/image76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80.jpeg"/><Relationship Id="rId5" Type="http://schemas.openxmlformats.org/officeDocument/2006/relationships/image" Target="../media/image79.jpeg"/><Relationship Id="rId4" Type="http://schemas.openxmlformats.org/officeDocument/2006/relationships/image" Target="../media/image78.jpeg"/><Relationship Id="rId9" Type="http://schemas.openxmlformats.org/officeDocument/2006/relationships/image" Target="../media/image83.jpe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0.png"/><Relationship Id="rId3" Type="http://schemas.openxmlformats.org/officeDocument/2006/relationships/image" Target="../media/image85.jpeg"/><Relationship Id="rId7" Type="http://schemas.openxmlformats.org/officeDocument/2006/relationships/image" Target="../media/image89.jpeg"/><Relationship Id="rId2" Type="http://schemas.openxmlformats.org/officeDocument/2006/relationships/image" Target="../media/image84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88.jpeg"/><Relationship Id="rId5" Type="http://schemas.openxmlformats.org/officeDocument/2006/relationships/image" Target="../media/image87.jpeg"/><Relationship Id="rId10" Type="http://schemas.openxmlformats.org/officeDocument/2006/relationships/image" Target="../media/image92.png"/><Relationship Id="rId4" Type="http://schemas.openxmlformats.org/officeDocument/2006/relationships/image" Target="../media/image86.gif"/><Relationship Id="rId9" Type="http://schemas.openxmlformats.org/officeDocument/2006/relationships/image" Target="../media/image91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9.png"/><Relationship Id="rId3" Type="http://schemas.openxmlformats.org/officeDocument/2006/relationships/image" Target="../media/image94.png"/><Relationship Id="rId7" Type="http://schemas.openxmlformats.org/officeDocument/2006/relationships/image" Target="../media/image98.png"/><Relationship Id="rId2" Type="http://schemas.openxmlformats.org/officeDocument/2006/relationships/image" Target="../media/image93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97.png"/><Relationship Id="rId5" Type="http://schemas.openxmlformats.org/officeDocument/2006/relationships/image" Target="../media/image96.png"/><Relationship Id="rId4" Type="http://schemas.openxmlformats.org/officeDocument/2006/relationships/image" Target="../media/image9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1.png"/><Relationship Id="rId2" Type="http://schemas.openxmlformats.org/officeDocument/2006/relationships/image" Target="../media/image100.jpe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3.gif"/><Relationship Id="rId2" Type="http://schemas.openxmlformats.org/officeDocument/2006/relationships/image" Target="../media/image102.gif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04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hyperlink" Target="http://rozvivalka.ucoz.ru/" TargetMode="External"/><Relationship Id="rId3" Type="http://schemas.openxmlformats.org/officeDocument/2006/relationships/hyperlink" Target="http://allrecipes.ru/" TargetMode="External"/><Relationship Id="rId7" Type="http://schemas.openxmlformats.org/officeDocument/2006/relationships/hyperlink" Target="http://eti-deti.com/" TargetMode="External"/><Relationship Id="rId2" Type="http://schemas.openxmlformats.org/officeDocument/2006/relationships/hyperlink" Target="http://www.wikiznanie.ru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playroom.ru/" TargetMode="External"/><Relationship Id="rId5" Type="http://schemas.openxmlformats.org/officeDocument/2006/relationships/hyperlink" Target="http://zagadka.yaxy.ru/" TargetMode="External"/><Relationship Id="rId4" Type="http://schemas.openxmlformats.org/officeDocument/2006/relationships/hyperlink" Target="http://flaminguru.ru/" TargetMode="External"/><Relationship Id="rId9" Type="http://schemas.openxmlformats.org/officeDocument/2006/relationships/hyperlink" Target="http://kulinarochka.com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15.png"/><Relationship Id="rId7" Type="http://schemas.openxmlformats.org/officeDocument/2006/relationships/image" Target="../media/image19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Relationship Id="rId9" Type="http://schemas.openxmlformats.org/officeDocument/2006/relationships/image" Target="../media/image21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23.png"/><Relationship Id="rId7" Type="http://schemas.openxmlformats.org/officeDocument/2006/relationships/image" Target="../media/image27.jpe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jpeg"/><Relationship Id="rId9" Type="http://schemas.openxmlformats.org/officeDocument/2006/relationships/image" Target="../media/image29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3" Type="http://schemas.openxmlformats.org/officeDocument/2006/relationships/image" Target="../media/image31.png"/><Relationship Id="rId7" Type="http://schemas.openxmlformats.org/officeDocument/2006/relationships/image" Target="../media/image35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32.png"/><Relationship Id="rId9" Type="http://schemas.openxmlformats.org/officeDocument/2006/relationships/image" Target="../media/image3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Внеклассное мероприятие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1600200"/>
            <a:ext cx="8856984" cy="5069160"/>
          </a:xfrm>
        </p:spPr>
        <p:txBody>
          <a:bodyPr>
            <a:normAutofit/>
          </a:bodyPr>
          <a:lstStyle/>
          <a:p>
            <a:pPr marL="0" lvl="0" indent="0" algn="ctr">
              <a:buNone/>
            </a:pPr>
            <a:endParaRPr lang="ru-RU" dirty="0" smtClean="0">
              <a:solidFill>
                <a:prstClr val="black"/>
              </a:solidFill>
              <a:latin typeface="Times New Roman"/>
              <a:ea typeface="Times New Roman"/>
            </a:endParaRPr>
          </a:p>
          <a:p>
            <a:pPr marL="0" lvl="0" indent="0" algn="ctr">
              <a:lnSpc>
                <a:spcPct val="110000"/>
              </a:lnSpc>
              <a:spcBef>
                <a:spcPts val="0"/>
              </a:spcBef>
              <a:buNone/>
            </a:pP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В рамках изучения темы «Наше питание» </a:t>
            </a:r>
          </a:p>
          <a:p>
            <a:pPr marL="0" lvl="0" indent="0" algn="ctr">
              <a:lnSpc>
                <a:spcPct val="110000"/>
              </a:lnSpc>
              <a:spcBef>
                <a:spcPts val="0"/>
              </a:spcBef>
              <a:buNone/>
            </a:pP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по предмету «Окружающий мир» </a:t>
            </a:r>
          </a:p>
          <a:p>
            <a:pPr marL="0" lvl="0" indent="0" algn="ctr">
              <a:lnSpc>
                <a:spcPct val="110000"/>
              </a:lnSpc>
              <a:spcBef>
                <a:spcPts val="0"/>
              </a:spcBef>
              <a:buNone/>
            </a:pP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«Фрукты»</a:t>
            </a:r>
          </a:p>
          <a:p>
            <a:pPr marL="0" lvl="0" indent="0" algn="ctr">
              <a:lnSpc>
                <a:spcPct val="110000"/>
              </a:lnSpc>
              <a:spcBef>
                <a:spcPts val="0"/>
              </a:spcBef>
              <a:buNone/>
            </a:pP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3 класс</a:t>
            </a:r>
          </a:p>
          <a:p>
            <a:pPr marL="0" indent="0" algn="r">
              <a:buNone/>
            </a:pPr>
            <a:endParaRPr lang="ru-RU" dirty="0" smtClean="0"/>
          </a:p>
          <a:p>
            <a:pPr marL="0" lvl="0" indent="0" algn="r">
              <a:spcBef>
                <a:spcPts val="0"/>
              </a:spcBef>
              <a:buNone/>
            </a:pPr>
            <a:endParaRPr lang="ru-RU" sz="2000" dirty="0" smtClean="0">
              <a:solidFill>
                <a:prstClr val="black"/>
              </a:solidFill>
              <a:latin typeface="Times New Roman"/>
              <a:ea typeface="Times New Roman"/>
            </a:endParaRPr>
          </a:p>
          <a:p>
            <a:pPr marL="0" lvl="0" indent="0" algn="r">
              <a:spcBef>
                <a:spcPts val="0"/>
              </a:spcBef>
              <a:buNone/>
            </a:pPr>
            <a:r>
              <a:rPr lang="ru-RU" sz="2000" dirty="0" smtClean="0">
                <a:solidFill>
                  <a:prstClr val="black"/>
                </a:solidFill>
                <a:latin typeface="Times New Roman"/>
                <a:ea typeface="Times New Roman"/>
              </a:rPr>
              <a:t>Подготовила </a:t>
            </a:r>
            <a:r>
              <a:rPr lang="ru-RU" sz="2000" dirty="0">
                <a:solidFill>
                  <a:prstClr val="black"/>
                </a:solidFill>
                <a:latin typeface="Times New Roman"/>
                <a:ea typeface="Times New Roman"/>
              </a:rPr>
              <a:t>мероприятие:</a:t>
            </a:r>
          </a:p>
          <a:p>
            <a:pPr marL="0" lvl="0" indent="0" algn="r">
              <a:spcBef>
                <a:spcPts val="0"/>
              </a:spcBef>
              <a:buNone/>
            </a:pPr>
            <a:r>
              <a:rPr lang="ru-RU" sz="2000" dirty="0">
                <a:solidFill>
                  <a:prstClr val="black"/>
                </a:solidFill>
                <a:latin typeface="Times New Roman"/>
                <a:ea typeface="Times New Roman"/>
              </a:rPr>
              <a:t>учитель начальных классов</a:t>
            </a:r>
          </a:p>
          <a:p>
            <a:pPr marL="0" lvl="0" indent="0" algn="r">
              <a:spcBef>
                <a:spcPts val="0"/>
              </a:spcBef>
              <a:buNone/>
            </a:pPr>
            <a:r>
              <a:rPr lang="ru-RU" sz="2000" dirty="0">
                <a:solidFill>
                  <a:prstClr val="black"/>
                </a:solidFill>
                <a:latin typeface="Times New Roman"/>
                <a:ea typeface="Times New Roman"/>
              </a:rPr>
              <a:t>Горбунова Людмила Николаевна</a:t>
            </a:r>
          </a:p>
          <a:p>
            <a:pPr marL="0" lvl="0" indent="0" algn="r">
              <a:spcBef>
                <a:spcPts val="0"/>
              </a:spcBef>
              <a:buNone/>
            </a:pPr>
            <a:r>
              <a:rPr lang="ru-RU" sz="2000" dirty="0">
                <a:solidFill>
                  <a:prstClr val="black"/>
                </a:solidFill>
                <a:latin typeface="Times New Roman"/>
                <a:ea typeface="Times New Roman"/>
              </a:rPr>
              <a:t>МОУ «СОШ №41» г. Саранск</a:t>
            </a:r>
          </a:p>
          <a:p>
            <a:pPr marL="0" indent="0" algn="r">
              <a:buNone/>
            </a:pPr>
            <a:endParaRPr lang="ru-RU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66800" y="4351541"/>
            <a:ext cx="4809256" cy="2115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117081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2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8" dur="2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1" dur="20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4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648072"/>
          </a:xfrm>
        </p:spPr>
        <p:txBody>
          <a:bodyPr>
            <a:normAutofit/>
          </a:bodyPr>
          <a:lstStyle/>
          <a:p>
            <a:r>
              <a:rPr lang="ru-RU" sz="3200" dirty="0">
                <a:solidFill>
                  <a:prstClr val="black"/>
                </a:solidFill>
                <a:latin typeface="Times New Roman"/>
                <a:ea typeface="Times New Roman"/>
              </a:rPr>
              <a:t>«Витамины </a:t>
            </a:r>
            <a:r>
              <a:rPr lang="ru-RU" sz="3200" dirty="0" smtClean="0">
                <a:solidFill>
                  <a:prstClr val="black"/>
                </a:solidFill>
                <a:latin typeface="Times New Roman"/>
                <a:ea typeface="Times New Roman"/>
              </a:rPr>
              <a:t>во фруктах»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908720"/>
            <a:ext cx="8856984" cy="5832648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ru-RU" sz="2400" dirty="0" smtClean="0">
                <a:latin typeface="Times New Roman"/>
                <a:ea typeface="Times New Roman"/>
              </a:rPr>
              <a:t>1. Витамин </a:t>
            </a:r>
            <a:r>
              <a:rPr lang="ru-RU" sz="2400" dirty="0">
                <a:latin typeface="Times New Roman"/>
                <a:ea typeface="Times New Roman"/>
              </a:rPr>
              <a:t>А </a:t>
            </a:r>
            <a:endParaRPr lang="ru-RU" sz="2400" dirty="0" smtClean="0">
              <a:latin typeface="Times New Roman"/>
              <a:ea typeface="Times New Roman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ru-RU" sz="2400" dirty="0" smtClean="0">
                <a:latin typeface="Times New Roman"/>
                <a:ea typeface="Times New Roman"/>
              </a:rPr>
              <a:t>(</a:t>
            </a:r>
            <a:r>
              <a:rPr lang="ru-RU" sz="2400" dirty="0">
                <a:latin typeface="Times New Roman"/>
                <a:ea typeface="Times New Roman"/>
              </a:rPr>
              <a:t>каротин) </a:t>
            </a:r>
            <a:endParaRPr lang="ru-RU" sz="2400" dirty="0" smtClean="0">
              <a:latin typeface="Times New Roman"/>
              <a:ea typeface="Times New Roman"/>
            </a:endParaRPr>
          </a:p>
          <a:p>
            <a:pPr marL="0" indent="0">
              <a:spcBef>
                <a:spcPts val="0"/>
              </a:spcBef>
              <a:buNone/>
            </a:pPr>
            <a:endParaRPr lang="ru-RU" sz="2400" dirty="0" smtClean="0">
              <a:latin typeface="Times New Roman"/>
              <a:cs typeface="Times New Roman" panose="02020603050405020304" pitchFamily="18" charset="0"/>
            </a:endParaRPr>
          </a:p>
          <a:p>
            <a:pPr marL="0" indent="0">
              <a:spcBef>
                <a:spcPts val="0"/>
              </a:spcBef>
              <a:buNone/>
            </a:pPr>
            <a:endParaRPr lang="ru-RU" sz="2400" dirty="0" smtClean="0">
              <a:latin typeface="Times New Roman"/>
              <a:cs typeface="Times New Roman" panose="02020603050405020304" pitchFamily="18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ru-RU" sz="2400" dirty="0" smtClean="0">
                <a:latin typeface="Times New Roman"/>
                <a:cs typeface="Times New Roman" panose="02020603050405020304" pitchFamily="18" charset="0"/>
              </a:rPr>
              <a:t>2. </a:t>
            </a:r>
            <a:r>
              <a:rPr lang="ru-RU" sz="2400" dirty="0">
                <a:latin typeface="Times New Roman"/>
                <a:ea typeface="Times New Roman"/>
              </a:rPr>
              <a:t>Витамин В1 </a:t>
            </a:r>
            <a:endParaRPr lang="ru-RU" sz="2400" dirty="0" smtClean="0">
              <a:latin typeface="Times New Roman"/>
              <a:ea typeface="Times New Roman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ru-RU" sz="2400" dirty="0" smtClean="0">
                <a:latin typeface="Times New Roman"/>
                <a:ea typeface="Times New Roman"/>
              </a:rPr>
              <a:t>(</a:t>
            </a:r>
            <a:r>
              <a:rPr lang="ru-RU" sz="2400" dirty="0">
                <a:latin typeface="Times New Roman"/>
                <a:ea typeface="Times New Roman"/>
              </a:rPr>
              <a:t>тиамин</a:t>
            </a:r>
            <a:r>
              <a:rPr lang="ru-RU" sz="2400" dirty="0" smtClean="0">
                <a:latin typeface="Times New Roman"/>
                <a:ea typeface="Times New Roman"/>
              </a:rPr>
              <a:t>)</a:t>
            </a:r>
          </a:p>
          <a:p>
            <a:pPr marL="0" indent="0">
              <a:spcBef>
                <a:spcPts val="0"/>
              </a:spcBef>
              <a:buNone/>
            </a:pPr>
            <a:endParaRPr lang="ru-RU" sz="2400" dirty="0">
              <a:latin typeface="Times New Roman"/>
              <a:cs typeface="Times New Roman" panose="02020603050405020304" pitchFamily="18" charset="0"/>
            </a:endParaRPr>
          </a:p>
          <a:p>
            <a:pPr marL="0" indent="0">
              <a:spcBef>
                <a:spcPts val="0"/>
              </a:spcBef>
              <a:buNone/>
            </a:pPr>
            <a:endParaRPr lang="ru-RU" sz="2400" dirty="0" smtClean="0">
              <a:latin typeface="Times New Roman"/>
              <a:cs typeface="Times New Roman" panose="02020603050405020304" pitchFamily="18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ru-RU" sz="2400" dirty="0" smtClean="0">
                <a:latin typeface="Times New Roman"/>
                <a:cs typeface="Times New Roman" panose="02020603050405020304" pitchFamily="18" charset="0"/>
              </a:rPr>
              <a:t>3. </a:t>
            </a:r>
            <a:r>
              <a:rPr lang="ru-RU" sz="2400" dirty="0">
                <a:latin typeface="Times New Roman"/>
                <a:ea typeface="Times New Roman"/>
              </a:rPr>
              <a:t>Витамин В2 </a:t>
            </a:r>
            <a:endParaRPr lang="ru-RU" sz="2400" dirty="0" smtClean="0">
              <a:latin typeface="Times New Roman"/>
              <a:ea typeface="Times New Roman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ru-RU" sz="2400" dirty="0" smtClean="0">
                <a:latin typeface="Times New Roman"/>
                <a:ea typeface="Times New Roman"/>
              </a:rPr>
              <a:t>(</a:t>
            </a:r>
            <a:r>
              <a:rPr lang="ru-RU" sz="2400" dirty="0">
                <a:latin typeface="Times New Roman"/>
                <a:ea typeface="Times New Roman"/>
              </a:rPr>
              <a:t>рибофлавин) </a:t>
            </a:r>
            <a:endParaRPr lang="ru-RU" sz="2400" dirty="0" smtClean="0">
              <a:latin typeface="Times New Roman"/>
              <a:ea typeface="Times New Roman"/>
            </a:endParaRPr>
          </a:p>
          <a:p>
            <a:pPr marL="0" indent="0">
              <a:spcBef>
                <a:spcPts val="0"/>
              </a:spcBef>
              <a:buNone/>
            </a:pPr>
            <a:endParaRPr lang="ru-RU" sz="2400" dirty="0">
              <a:latin typeface="Times New Roman"/>
              <a:cs typeface="Times New Roman" panose="02020603050405020304" pitchFamily="18" charset="0"/>
            </a:endParaRPr>
          </a:p>
          <a:p>
            <a:pPr marL="0" indent="0">
              <a:spcBef>
                <a:spcPts val="0"/>
              </a:spcBef>
              <a:buNone/>
            </a:pPr>
            <a:endParaRPr lang="ru-RU" sz="2400" dirty="0" smtClean="0">
              <a:latin typeface="Times New Roman"/>
              <a:cs typeface="Times New Roman" panose="02020603050405020304" pitchFamily="18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ru-RU" sz="2400" dirty="0" smtClean="0">
                <a:latin typeface="Times New Roman"/>
                <a:cs typeface="Times New Roman" panose="02020603050405020304" pitchFamily="18" charset="0"/>
              </a:rPr>
              <a:t>4. </a:t>
            </a:r>
            <a:r>
              <a:rPr lang="ru-RU" sz="2400" dirty="0">
                <a:latin typeface="Times New Roman"/>
                <a:ea typeface="Times New Roman"/>
              </a:rPr>
              <a:t>Витамин </a:t>
            </a:r>
            <a:r>
              <a:rPr lang="ru-RU" sz="2400" dirty="0" smtClean="0">
                <a:latin typeface="Times New Roman"/>
                <a:ea typeface="Times New Roman"/>
              </a:rPr>
              <a:t>В3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2400" dirty="0" smtClean="0">
                <a:latin typeface="Times New Roman"/>
                <a:cs typeface="Times New Roman" panose="02020603050405020304" pitchFamily="18" charset="0"/>
              </a:rPr>
              <a:t>(</a:t>
            </a:r>
            <a:r>
              <a:rPr lang="ru-RU" sz="2400" dirty="0">
                <a:latin typeface="Times New Roman"/>
              </a:rPr>
              <a:t>в</a:t>
            </a:r>
            <a:r>
              <a:rPr lang="ru-RU" sz="2400" dirty="0" smtClean="0">
                <a:latin typeface="Times New Roman"/>
                <a:ea typeface="Times New Roman"/>
              </a:rPr>
              <a:t>итамин </a:t>
            </a:r>
            <a:r>
              <a:rPr lang="ru-RU" sz="2400" dirty="0">
                <a:latin typeface="Times New Roman"/>
                <a:ea typeface="Times New Roman"/>
              </a:rPr>
              <a:t>РР</a:t>
            </a:r>
            <a:r>
              <a:rPr lang="ru-RU" sz="2400" dirty="0" smtClean="0">
                <a:latin typeface="Times New Roman"/>
                <a:cs typeface="Times New Roman" panose="02020603050405020304" pitchFamily="18" charset="0"/>
              </a:rPr>
              <a:t>)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2291" name="Picture 3" descr="D:\Школа\1а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67744" y="986496"/>
            <a:ext cx="1839105" cy="13757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2" name="Picture 4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46340" y="986498"/>
            <a:ext cx="1779290" cy="13757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3" name="Picture 5" descr="D:\Школа\ябл.jpe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137007" y="986498"/>
            <a:ext cx="1772184" cy="13757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4" name="Picture 6" descr="D:\Школа\лим...pn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76039" y="2463144"/>
            <a:ext cx="1830810" cy="13744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5" name="Picture 7" descr="D:\Школа\манго1.jp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36926" y="2463143"/>
            <a:ext cx="1788703" cy="13744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6" name="Picture 8" descr="D:\Школа\ананас.1.jpg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123574" y="2463144"/>
            <a:ext cx="1799049" cy="13625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7" name="Picture 9" descr="D:\Школа\ба...jpg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67744" y="3878036"/>
            <a:ext cx="1839105" cy="13797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8" name="Picture 10" descr="D:\Школа\груш.jpeg"/>
          <p:cNvPicPr>
            <a:picLocks noChangeAspect="1" noChangeArrowheads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36926" y="3878036"/>
            <a:ext cx="1788703" cy="13797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9" name="Picture 11" descr="D:\Школа\ин..jpg"/>
          <p:cNvPicPr>
            <a:picLocks noChangeAspect="1" noChangeArrowheads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123574" y="3878036"/>
            <a:ext cx="1785617" cy="13797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301" name="Picture 13" descr="D:\Школа\киви.jpg"/>
          <p:cNvPicPr>
            <a:picLocks noChangeAspect="1" noChangeArrowheads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76039" y="5333068"/>
            <a:ext cx="1844192" cy="13699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302" name="Picture 14" descr="D:\Школа\пер.jpg"/>
          <p:cNvPicPr>
            <a:picLocks noChangeAspect="1" noChangeArrowheads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46340" y="5333068"/>
            <a:ext cx="1831121" cy="13733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303" name="Picture 15" descr="D:\Школа\б...jpg"/>
          <p:cNvPicPr>
            <a:picLocks noChangeAspect="1" noChangeArrowheads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123574" y="5333069"/>
            <a:ext cx="1795796" cy="13814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795304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0" dur="2000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20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6" dur="2000"/>
                                        <p:tgtEl>
                                          <p:spTgt spid="12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1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4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9" dur="2000"/>
                                        <p:tgtEl>
                                          <p:spTgt spid="12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2" dur="2000"/>
                                        <p:tgtEl>
                                          <p:spTgt spid="122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5" dur="2000"/>
                                        <p:tgtEl>
                                          <p:spTgt spid="12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0" dur="2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3" dur="2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8" dur="2000"/>
                                        <p:tgtEl>
                                          <p:spTgt spid="122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1" dur="2000"/>
                                        <p:tgtEl>
                                          <p:spTgt spid="12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4" dur="2000"/>
                                        <p:tgtEl>
                                          <p:spTgt spid="122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9" dur="2000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2" dur="2000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7" dur="2000"/>
                                        <p:tgtEl>
                                          <p:spTgt spid="123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0" dur="2000"/>
                                        <p:tgtEl>
                                          <p:spTgt spid="12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3" dur="2000"/>
                                        <p:tgtEl>
                                          <p:spTgt spid="123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648072"/>
          </a:xfrm>
        </p:spPr>
        <p:txBody>
          <a:bodyPr>
            <a:normAutofit/>
          </a:bodyPr>
          <a:lstStyle/>
          <a:p>
            <a:r>
              <a:rPr lang="ru-RU" sz="3200" dirty="0">
                <a:solidFill>
                  <a:prstClr val="black"/>
                </a:solidFill>
                <a:latin typeface="Times New Roman"/>
                <a:ea typeface="Times New Roman"/>
              </a:rPr>
              <a:t>«Витамины </a:t>
            </a:r>
            <a:r>
              <a:rPr lang="ru-RU" sz="3200" dirty="0" smtClean="0">
                <a:solidFill>
                  <a:prstClr val="black"/>
                </a:solidFill>
                <a:latin typeface="Times New Roman"/>
                <a:ea typeface="Times New Roman"/>
              </a:rPr>
              <a:t>во фруктах»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908720"/>
            <a:ext cx="8928992" cy="5832648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ru-RU" sz="2400" dirty="0">
                <a:latin typeface="Times New Roman"/>
                <a:ea typeface="Times New Roman"/>
              </a:rPr>
              <a:t>5</a:t>
            </a:r>
            <a:r>
              <a:rPr lang="ru-RU" sz="2400" dirty="0" smtClean="0">
                <a:latin typeface="Times New Roman"/>
                <a:ea typeface="Times New Roman"/>
              </a:rPr>
              <a:t>. Витамин </a:t>
            </a:r>
            <a:r>
              <a:rPr lang="ru-RU" sz="2400" dirty="0">
                <a:latin typeface="Times New Roman"/>
                <a:ea typeface="Times New Roman"/>
              </a:rPr>
              <a:t>В5 </a:t>
            </a:r>
            <a:endParaRPr lang="ru-RU" sz="2400" dirty="0" smtClean="0">
              <a:latin typeface="Times New Roman"/>
              <a:ea typeface="Times New Roman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ru-RU" sz="2400" dirty="0" smtClean="0">
                <a:latin typeface="Times New Roman"/>
                <a:ea typeface="Times New Roman"/>
              </a:rPr>
              <a:t>(</a:t>
            </a:r>
            <a:r>
              <a:rPr lang="ru-RU" sz="2400" dirty="0">
                <a:latin typeface="Times New Roman"/>
                <a:ea typeface="Times New Roman"/>
              </a:rPr>
              <a:t>пантотеновая кислота</a:t>
            </a:r>
            <a:r>
              <a:rPr lang="ru-RU" sz="2400" dirty="0" smtClean="0">
                <a:latin typeface="Times New Roman"/>
                <a:ea typeface="Times New Roman"/>
              </a:rPr>
              <a:t>)</a:t>
            </a: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Bef>
                <a:spcPts val="0"/>
              </a:spcBef>
              <a:buNone/>
            </a:pP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Bef>
                <a:spcPts val="0"/>
              </a:spcBef>
              <a:buNone/>
            </a:pP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6. </a:t>
            </a:r>
            <a:r>
              <a:rPr lang="ru-RU" sz="2400" dirty="0">
                <a:latin typeface="Times New Roman"/>
                <a:ea typeface="Times New Roman"/>
              </a:rPr>
              <a:t>Витамин В6</a:t>
            </a:r>
            <a:r>
              <a:rPr lang="ru-RU" sz="2400" kern="1800" dirty="0">
                <a:latin typeface="Times New Roman"/>
                <a:ea typeface="Times New Roman"/>
              </a:rPr>
              <a:t> </a:t>
            </a:r>
            <a:endParaRPr lang="ru-RU" sz="2400" kern="1800" dirty="0" smtClean="0">
              <a:latin typeface="Times New Roman"/>
              <a:ea typeface="Times New Roman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ru-RU" sz="2400" kern="1800" dirty="0" smtClean="0">
                <a:latin typeface="Times New Roman"/>
                <a:ea typeface="Times New Roman"/>
              </a:rPr>
              <a:t>(</a:t>
            </a:r>
            <a:r>
              <a:rPr lang="ru-RU" sz="2400" kern="1800" dirty="0">
                <a:latin typeface="Times New Roman"/>
                <a:ea typeface="Times New Roman"/>
              </a:rPr>
              <a:t>пиридоксин)</a:t>
            </a: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Bef>
                <a:spcPts val="0"/>
              </a:spcBef>
              <a:buNone/>
            </a:pP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7.</a:t>
            </a:r>
            <a:r>
              <a:rPr lang="ru-RU" sz="2400" dirty="0" smtClean="0">
                <a:latin typeface="Times New Roman"/>
                <a:ea typeface="Times New Roman"/>
              </a:rPr>
              <a:t> </a:t>
            </a:r>
            <a:r>
              <a:rPr lang="ru-RU" sz="2400" dirty="0">
                <a:latin typeface="Times New Roman"/>
                <a:ea typeface="Times New Roman"/>
              </a:rPr>
              <a:t>Витамин В9 </a:t>
            </a:r>
            <a:endParaRPr lang="ru-RU" sz="2400" dirty="0" smtClean="0">
              <a:latin typeface="Times New Roman"/>
              <a:ea typeface="Times New Roman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ru-RU" sz="2400" dirty="0" smtClean="0">
                <a:latin typeface="Times New Roman"/>
                <a:ea typeface="Times New Roman"/>
              </a:rPr>
              <a:t>(</a:t>
            </a:r>
            <a:r>
              <a:rPr lang="ru-RU" sz="2400" dirty="0">
                <a:latin typeface="Times New Roman"/>
                <a:ea typeface="Times New Roman"/>
              </a:rPr>
              <a:t>фолиевая кислота)</a:t>
            </a: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Bef>
                <a:spcPts val="0"/>
              </a:spcBef>
              <a:buNone/>
            </a:pP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8.</a:t>
            </a:r>
            <a:r>
              <a:rPr lang="ru-RU" sz="2400" dirty="0" smtClean="0">
                <a:latin typeface="Times New Roman"/>
                <a:ea typeface="Times New Roman"/>
              </a:rPr>
              <a:t> </a:t>
            </a:r>
            <a:r>
              <a:rPr lang="ru-RU" sz="2400" dirty="0">
                <a:latin typeface="Times New Roman"/>
                <a:ea typeface="Times New Roman"/>
              </a:rPr>
              <a:t>Витамин С </a:t>
            </a:r>
            <a:endParaRPr lang="ru-RU" sz="2400" dirty="0" smtClean="0">
              <a:latin typeface="Times New Roman"/>
              <a:ea typeface="Times New Roman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ru-RU" sz="2400" dirty="0" smtClean="0">
                <a:latin typeface="Times New Roman"/>
                <a:ea typeface="Times New Roman"/>
              </a:rPr>
              <a:t>(</a:t>
            </a:r>
            <a:r>
              <a:rPr lang="ru-RU" sz="2400" dirty="0">
                <a:latin typeface="Times New Roman"/>
                <a:ea typeface="Times New Roman"/>
              </a:rPr>
              <a:t>аскорбиновая кислота) 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3314" name="Picture 2" descr="D:\Школа\ба..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191636" y="942441"/>
            <a:ext cx="1917212" cy="1355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5" name="Picture 3" descr="D:\Школа\апе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84853" y="942441"/>
            <a:ext cx="1867968" cy="1355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7" name="Picture 5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148373" y="942441"/>
            <a:ext cx="1870916" cy="1355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8" name="Picture 6" descr="D:\Школа\б..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50149" y="2425446"/>
            <a:ext cx="1902671" cy="13576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9" name="Picture 7" descr="D:\Школа\гру..jp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191636" y="2418995"/>
            <a:ext cx="1898162" cy="13781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20" name="Picture 8" descr="D:\Школа\яб..jpg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148374" y="2418995"/>
            <a:ext cx="1866192" cy="13640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21" name="Picture 9" descr="D:\Школа\киви.....jpg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50149" y="3866139"/>
            <a:ext cx="1918652" cy="13640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22" name="Picture 10" descr="D:\Школа\б.jpg"/>
          <p:cNvPicPr>
            <a:picLocks noChangeAspect="1" noChangeArrowheads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153097" y="3866139"/>
            <a:ext cx="1861468" cy="13857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24" name="Picture 12"/>
          <p:cNvPicPr>
            <a:picLocks noChangeAspect="1" noChangeArrowheads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191636" y="3866139"/>
            <a:ext cx="1898162" cy="1385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25" name="Picture 13" descr="D:\Школа\лимон1.jpg"/>
          <p:cNvPicPr>
            <a:picLocks noChangeAspect="1" noChangeArrowheads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50149" y="5306760"/>
            <a:ext cx="1919024" cy="13963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26" name="Picture 14" descr="D:\Школа\яб.jpg"/>
          <p:cNvPicPr>
            <a:picLocks noChangeAspect="1" noChangeArrowheads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191637" y="5306760"/>
            <a:ext cx="1898162" cy="13963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27" name="Picture 15" descr="D:\Школа\груша.jpg"/>
          <p:cNvPicPr>
            <a:picLocks noChangeAspect="1" noChangeArrowheads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153097" y="5306760"/>
            <a:ext cx="1866192" cy="1402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537124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0" dur="20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2000"/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6" dur="2000"/>
                                        <p:tgtEl>
                                          <p:spTgt spid="13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1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4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9" dur="2000"/>
                                        <p:tgtEl>
                                          <p:spTgt spid="13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2" dur="2000"/>
                                        <p:tgtEl>
                                          <p:spTgt spid="133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5" dur="2000"/>
                                        <p:tgtEl>
                                          <p:spTgt spid="133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0" dur="2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3" dur="2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8" dur="2000"/>
                                        <p:tgtEl>
                                          <p:spTgt spid="133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1" dur="2000"/>
                                        <p:tgtEl>
                                          <p:spTgt spid="133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4" dur="2000"/>
                                        <p:tgtEl>
                                          <p:spTgt spid="133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9" dur="2000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2" dur="2000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7" dur="2000"/>
                                        <p:tgtEl>
                                          <p:spTgt spid="133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0" dur="2000"/>
                                        <p:tgtEl>
                                          <p:spTgt spid="133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3" dur="2000"/>
                                        <p:tgtEl>
                                          <p:spTgt spid="133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/>
          <a:lstStyle/>
          <a:p>
            <a:r>
              <a:rPr lang="ru-RU" sz="3200" dirty="0">
                <a:solidFill>
                  <a:prstClr val="black"/>
                </a:solidFill>
                <a:latin typeface="Times New Roman"/>
                <a:ea typeface="Times New Roman"/>
              </a:rPr>
              <a:t>Игра «Отгадай фрукт»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052736"/>
            <a:ext cx="8784976" cy="5616624"/>
          </a:xfrm>
        </p:spPr>
        <p:txBody>
          <a:bodyPr/>
          <a:lstStyle/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15268" y="1196752"/>
            <a:ext cx="1470025" cy="2493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675878" y="1196752"/>
            <a:ext cx="1444625" cy="2493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713184" y="4087488"/>
            <a:ext cx="1407319" cy="2493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10332" y="4087488"/>
            <a:ext cx="1444625" cy="2493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405786" y="1196751"/>
            <a:ext cx="1470025" cy="2493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74443" y="4052785"/>
            <a:ext cx="1470025" cy="24939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6" name="Picture 8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74443" y="1196752"/>
            <a:ext cx="1438275" cy="2493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7" name="Picture 9"/>
          <p:cNvPicPr>
            <a:picLocks noChangeAspect="1" noChangeArrowheads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405786" y="4082130"/>
            <a:ext cx="1474787" cy="2493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05839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7" dur="2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2" dur="20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7" dur="2000"/>
                                        <p:tgtEl>
                                          <p:spTgt spid="20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rmAutofit/>
          </a:bodyPr>
          <a:lstStyle/>
          <a:p>
            <a:r>
              <a:rPr lang="ru-RU" sz="3200" dirty="0">
                <a:latin typeface="Times New Roman"/>
                <a:ea typeface="Times New Roman"/>
              </a:rPr>
              <a:t>Сценка «Фрукты»</a:t>
            </a: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1052736"/>
            <a:ext cx="8928992" cy="5688632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                        </a:t>
            </a: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r>
              <a:rPr lang="ru-RU" dirty="0"/>
              <a:t> </a:t>
            </a:r>
            <a:r>
              <a:rPr lang="ru-RU" dirty="0" smtClean="0"/>
              <a:t>                       </a:t>
            </a:r>
            <a:endParaRPr lang="ru-RU" dirty="0"/>
          </a:p>
        </p:txBody>
      </p:sp>
      <p:pic>
        <p:nvPicPr>
          <p:cNvPr id="19458" name="Picture 2" descr="D:\Школа\я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9300" y="1052736"/>
            <a:ext cx="2624508" cy="2448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459" name="Picture 3" descr="D:\Школа\гру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347864" y="1052735"/>
            <a:ext cx="2520280" cy="24482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460" name="Picture 4" descr="D:\Школа\бананнн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70430" y="1086272"/>
            <a:ext cx="2505766" cy="24147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462" name="Picture 6" descr="D:\Школа\а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348236" y="4014065"/>
            <a:ext cx="2588645" cy="2588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464" name="Picture 8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70430" y="4014066"/>
            <a:ext cx="2494678" cy="25565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465" name="Picture 9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9300" y="4002655"/>
            <a:ext cx="2624508" cy="25680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441404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19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194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19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7" dur="2000"/>
                                        <p:tgtEl>
                                          <p:spTgt spid="194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648072"/>
          </a:xfrm>
        </p:spPr>
        <p:txBody>
          <a:bodyPr>
            <a:normAutofit/>
          </a:bodyPr>
          <a:lstStyle/>
          <a:p>
            <a:r>
              <a:rPr lang="ru-RU" sz="3200" dirty="0" smtClean="0">
                <a:latin typeface="Times New Roman"/>
                <a:ea typeface="Times New Roman"/>
              </a:rPr>
              <a:t>Правила </a:t>
            </a:r>
            <a:r>
              <a:rPr lang="ru-RU" sz="3200" dirty="0">
                <a:latin typeface="Times New Roman"/>
                <a:ea typeface="Times New Roman"/>
              </a:rPr>
              <a:t>обработки и приготовления </a:t>
            </a:r>
            <a:r>
              <a:rPr lang="ru-RU" sz="3200" dirty="0" smtClean="0">
                <a:latin typeface="Times New Roman"/>
                <a:ea typeface="Times New Roman"/>
              </a:rPr>
              <a:t>фруктов</a:t>
            </a: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07504" y="836712"/>
            <a:ext cx="4388296" cy="5904656"/>
          </a:xfrm>
        </p:spPr>
        <p:txBody>
          <a:bodyPr>
            <a:normAutofit/>
          </a:bodyPr>
          <a:lstStyle/>
          <a:p>
            <a:pPr marL="0" indent="0" algn="ctr">
              <a:spcBef>
                <a:spcPts val="0"/>
              </a:spcBef>
              <a:buNone/>
            </a:pPr>
            <a:r>
              <a:rPr lang="ru-RU" sz="2400" dirty="0" smtClean="0">
                <a:latin typeface="Times New Roman"/>
                <a:ea typeface="Times New Roman"/>
              </a:rPr>
              <a:t>Правила </a:t>
            </a:r>
            <a:r>
              <a:rPr lang="ru-RU" sz="2400" dirty="0">
                <a:latin typeface="Times New Roman"/>
                <a:ea typeface="Times New Roman"/>
              </a:rPr>
              <a:t>обработки </a:t>
            </a:r>
            <a:r>
              <a:rPr lang="ru-RU" sz="2400" dirty="0" smtClean="0">
                <a:latin typeface="Times New Roman"/>
                <a:ea typeface="Times New Roman"/>
              </a:rPr>
              <a:t>фруктов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2000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Любые фрукты </a:t>
            </a:r>
            <a:r>
              <a:rPr lang="ru-RU" sz="2000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необходимо промыть</a:t>
            </a:r>
            <a:r>
              <a:rPr lang="ru-RU" sz="2000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. Особо тщательного мытья требуют </a:t>
            </a:r>
            <a:r>
              <a:rPr lang="ru-RU" sz="2000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фрукты, </a:t>
            </a:r>
            <a:r>
              <a:rPr lang="ru-RU" sz="2000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употребляемые в сыром виде, без тепловой обработки. Жёсткие и твёрдые фрукты замачивают на 5 - 10 минут и промывают водой под краном в дуршлаге</a:t>
            </a:r>
            <a:r>
              <a:rPr lang="ru-RU" sz="2000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.</a:t>
            </a:r>
            <a:r>
              <a:rPr lang="ru-RU" sz="2000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Нежные </a:t>
            </a:r>
            <a:r>
              <a:rPr lang="ru-RU" sz="2000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фрукты </a:t>
            </a:r>
            <a:r>
              <a:rPr lang="ru-RU" sz="2000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кладут на сито и вместе с ситом несколько раз опускают в сосуд с </a:t>
            </a:r>
            <a:r>
              <a:rPr lang="ru-RU" sz="2000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водой.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836712"/>
            <a:ext cx="4316288" cy="5904656"/>
          </a:xfrm>
        </p:spPr>
        <p:txBody>
          <a:bodyPr>
            <a:normAutofit/>
          </a:bodyPr>
          <a:lstStyle/>
          <a:p>
            <a:pPr marL="0" indent="0" algn="ctr">
              <a:spcBef>
                <a:spcPts val="0"/>
              </a:spcBef>
              <a:buNone/>
            </a:pPr>
            <a:r>
              <a:rPr lang="ru-RU" sz="2200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Правила приготовления </a:t>
            </a:r>
            <a:r>
              <a:rPr lang="ru-RU" sz="2200" dirty="0" smtClean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фруктов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2000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Целые или неповреждённые </a:t>
            </a:r>
            <a:r>
              <a:rPr lang="ru-RU" sz="2000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плоды оставляют для хранения или для украшения </a:t>
            </a:r>
            <a:r>
              <a:rPr lang="ru-RU" sz="2000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тортов, незначительно </a:t>
            </a:r>
            <a:r>
              <a:rPr lang="ru-RU" sz="2000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повреждённые - перерабатывают на варенье, а мятые и сильно повреждённые, но не гнилые - на джем, мармелад, пюре или повидло. Если их надо сварить, то их заливают кипящей </a:t>
            </a:r>
            <a:r>
              <a:rPr lang="ru-RU" sz="2000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водой.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6386" name="Picture 2" descr="D:\Школа\22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71411" y="4005064"/>
            <a:ext cx="1898650" cy="1350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87" name="Picture 3" descr="D:\Школа\23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9512" y="4005064"/>
            <a:ext cx="1944216" cy="1301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89" name="Picture 5" descr="D:\Школа\25.jpe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9512" y="5429297"/>
            <a:ext cx="1937792" cy="1282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90" name="Picture 6" descr="D:\Школа\33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16017" y="4037806"/>
            <a:ext cx="1944216" cy="12690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92" name="Picture 8" descr="D:\Школа\36.jp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31030" y="4039345"/>
            <a:ext cx="2120800" cy="12674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93" name="Picture 9" descr="D:\Школа\27.jpg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31030" y="5429297"/>
            <a:ext cx="2119427" cy="1282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94" name="Picture 10" descr="D:\Школа\29.jpg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95810" y="5445812"/>
            <a:ext cx="1889787" cy="12550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95" name="Picture 11" descr="D:\Школа\37.jpg"/>
          <p:cNvPicPr>
            <a:picLocks noChangeAspect="1" noChangeArrowheads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16017" y="5409886"/>
            <a:ext cx="1944216" cy="13215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414677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0" dur="20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2000"/>
                                        <p:tgtEl>
                                          <p:spTgt spid="16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6" dur="2000"/>
                                        <p:tgtEl>
                                          <p:spTgt spid="16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9" dur="2000"/>
                                        <p:tgtEl>
                                          <p:spTgt spid="16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4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9" dur="2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2" dur="2000"/>
                                        <p:tgtEl>
                                          <p:spTgt spid="16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5" dur="2000"/>
                                        <p:tgtEl>
                                          <p:spTgt spid="163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8" dur="2000"/>
                                        <p:tgtEl>
                                          <p:spTgt spid="163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1" dur="2000"/>
                                        <p:tgtEl>
                                          <p:spTgt spid="163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4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720080"/>
          </a:xfrm>
        </p:spPr>
        <p:txBody>
          <a:bodyPr/>
          <a:lstStyle/>
          <a:p>
            <a:r>
              <a:rPr lang="ru-RU" sz="3200" dirty="0">
                <a:solidFill>
                  <a:prstClr val="black"/>
                </a:solidFill>
                <a:latin typeface="Times New Roman"/>
                <a:ea typeface="Times New Roman"/>
              </a:rPr>
              <a:t>Игра «Приготовь компот «Ассорти»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07504" y="980728"/>
            <a:ext cx="5688632" cy="5760640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       </a:t>
            </a: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                              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012160" y="980728"/>
            <a:ext cx="3024336" cy="5760640"/>
          </a:xfrm>
        </p:spPr>
        <p:txBody>
          <a:bodyPr/>
          <a:lstStyle/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20482" name="Picture 2" descr="D:\Школа\Малина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1942" y="996404"/>
            <a:ext cx="2427323" cy="1850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483" name="Picture 3" descr="D:\Школа\поми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1520" y="4872018"/>
            <a:ext cx="2427745" cy="18891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484" name="Picture 4" descr="D:\Школа\ред.gif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182109" y="2950478"/>
            <a:ext cx="2480493" cy="1812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485" name="Picture 5" descr="D:\Школа\Оге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186698" y="996405"/>
            <a:ext cx="2480493" cy="1850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486" name="Picture 6" descr="D:\Школа\Смород.jp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186698" y="4872017"/>
            <a:ext cx="2475904" cy="19102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487" name="Picture 7" descr="D:\Школа\крыжо.jpg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1942" y="2950478"/>
            <a:ext cx="2440742" cy="18215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488" name="Picture 8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300464" y="996405"/>
            <a:ext cx="2432050" cy="1852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489" name="Picture 9"/>
          <p:cNvPicPr>
            <a:picLocks noChangeAspect="1" noChangeArrowheads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300464" y="2921338"/>
            <a:ext cx="2444750" cy="1822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490" name="Picture 10"/>
          <p:cNvPicPr>
            <a:picLocks noChangeAspect="1" noChangeArrowheads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300464" y="4859325"/>
            <a:ext cx="2474913" cy="1914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439658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0" dur="20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2000"/>
                                        <p:tgtEl>
                                          <p:spTgt spid="20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6" dur="2000"/>
                                        <p:tgtEl>
                                          <p:spTgt spid="20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9" dur="2000"/>
                                        <p:tgtEl>
                                          <p:spTgt spid="204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204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5" dur="2000"/>
                                        <p:tgtEl>
                                          <p:spTgt spid="204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6" presetClass="entr" presetSubtype="16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3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0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3" dur="2000"/>
                                        <p:tgtEl>
                                          <p:spTgt spid="204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6" dur="2000"/>
                                        <p:tgtEl>
                                          <p:spTgt spid="204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9" dur="2000"/>
                                        <p:tgtEl>
                                          <p:spTgt spid="20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4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792088"/>
          </a:xfrm>
        </p:spPr>
        <p:txBody>
          <a:bodyPr>
            <a:noAutofit/>
          </a:bodyPr>
          <a:lstStyle/>
          <a:p>
            <a:r>
              <a:rPr lang="ru-RU" sz="2800" dirty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Практическая работа </a:t>
            </a:r>
            <a:br>
              <a:rPr lang="ru-RU" sz="2800" dirty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</a:br>
            <a:r>
              <a:rPr lang="ru-RU" sz="2800" dirty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«Приготовление фруктового салата»</a:t>
            </a:r>
            <a:endParaRPr lang="ru-RU" sz="2800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07504" y="980728"/>
            <a:ext cx="4388296" cy="5760640"/>
          </a:xfrm>
        </p:spPr>
        <p:txBody>
          <a:bodyPr/>
          <a:lstStyle/>
          <a:p>
            <a:pPr marL="0" lvl="0" indent="0">
              <a:spcBef>
                <a:spcPts val="0"/>
              </a:spcBef>
              <a:buNone/>
            </a:pPr>
            <a: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1. Круглое, румяное,</a:t>
            </a:r>
            <a:b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</a:br>
            <a: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Я расту на ветке.</a:t>
            </a:r>
            <a:b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</a:br>
            <a: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Любят меня взрослые,</a:t>
            </a:r>
            <a:b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</a:br>
            <a: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И маленькие детки. </a:t>
            </a:r>
          </a:p>
          <a:p>
            <a:pPr marL="0" lvl="0" indent="0">
              <a:spcBef>
                <a:spcPts val="0"/>
              </a:spcBef>
              <a:buNone/>
            </a:pPr>
            <a: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Яркий, сладкий, </a:t>
            </a:r>
          </a:p>
          <a:p>
            <a:pPr marL="0" lvl="0" indent="0">
              <a:spcBef>
                <a:spcPts val="0"/>
              </a:spcBef>
              <a:buNone/>
            </a:pPr>
            <a: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налитой,</a:t>
            </a:r>
            <a:b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</a:br>
            <a: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Весь в обложке золотой.</a:t>
            </a:r>
            <a:b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</a:br>
            <a: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Не с конфетной фабрики -</a:t>
            </a:r>
            <a:b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</a:br>
            <a: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Из далёкой Африки. </a:t>
            </a:r>
            <a:endParaRPr lang="ru-RU" sz="20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>
              <a:spcBef>
                <a:spcPts val="0"/>
              </a:spcBef>
              <a:buNone/>
            </a:pPr>
            <a: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3. </a:t>
            </a:r>
            <a: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Огурцы они как будто,</a:t>
            </a:r>
            <a:b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Только связками растут,</a:t>
            </a:r>
            <a:b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на завтрак эти фрукты</a:t>
            </a:r>
            <a:b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Обезьянам подают.   </a:t>
            </a:r>
          </a:p>
          <a:p>
            <a:pPr marL="0" lvl="0" indent="0">
              <a:spcBef>
                <a:spcPts val="0"/>
              </a:spcBef>
              <a:buNone/>
            </a:pPr>
            <a: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4. Этот фрукт на вкус </a:t>
            </a:r>
          </a:p>
          <a:p>
            <a:pPr marL="0" lvl="0" indent="0">
              <a:spcBef>
                <a:spcPts val="0"/>
              </a:spcBef>
              <a:buNone/>
            </a:pPr>
            <a: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хорош</a:t>
            </a:r>
            <a:b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</a:br>
            <a: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И на лампочку похож.</a:t>
            </a:r>
            <a:b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</a:br>
            <a: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Он на дереве висит.</a:t>
            </a:r>
            <a:b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</a:br>
            <a: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Скушать нам его велит. </a:t>
            </a:r>
            <a:endParaRPr lang="ru-RU" sz="20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980728"/>
            <a:ext cx="4388296" cy="5760640"/>
          </a:xfrm>
        </p:spPr>
        <p:txBody>
          <a:bodyPr/>
          <a:lstStyle/>
          <a:p>
            <a:pPr marL="0" lvl="0" indent="0">
              <a:lnSpc>
                <a:spcPct val="110000"/>
              </a:lnSpc>
              <a:spcBef>
                <a:spcPts val="0"/>
              </a:spcBef>
              <a:buNone/>
            </a:pPr>
            <a: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1. </a:t>
            </a:r>
            <a: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Плод – округлый, покрытой пушком. Мякоть сочная, сладкая. Внутри крупная  косточка.</a:t>
            </a:r>
          </a:p>
          <a:p>
            <a:pPr marL="0" lvl="0" indent="0">
              <a:lnSpc>
                <a:spcPct val="110000"/>
              </a:lnSpc>
              <a:spcBef>
                <a:spcPts val="0"/>
              </a:spcBef>
              <a:buNone/>
            </a:pPr>
            <a: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2. </a:t>
            </a:r>
            <a: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Плод - округлый. Внутри плода семена. Употребляют в свежем, сушеном виде, варят компот. </a:t>
            </a:r>
            <a:endParaRPr lang="ru-RU" sz="2000" dirty="0">
              <a:solidFill>
                <a:prstClr val="black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0" lvl="0" indent="0">
              <a:lnSpc>
                <a:spcPct val="110000"/>
              </a:lnSpc>
              <a:spcBef>
                <a:spcPts val="0"/>
              </a:spcBef>
              <a:buNone/>
            </a:pPr>
            <a: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3. Плод - овальный, жёлтый. Кожура горькая. Мякоть светло-жёлтая, сочная, кислая. Семена - до 20 шт. 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059832" y="1040953"/>
            <a:ext cx="1371600" cy="1317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083645" y="2484039"/>
            <a:ext cx="1347787" cy="13477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083645" y="3949102"/>
            <a:ext cx="1358900" cy="1292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083645" y="5370507"/>
            <a:ext cx="1377950" cy="1377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25144" y="4008723"/>
            <a:ext cx="1603375" cy="14144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452320" y="4008723"/>
            <a:ext cx="1511300" cy="14144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57701" y="5468932"/>
            <a:ext cx="1706563" cy="1279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548583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0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5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0" dur="2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5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8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3" dur="2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8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3" dur="2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8" dur="2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3" dur="20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8" dur="2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3" dur="20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/>
          <a:lstStyle/>
          <a:p>
            <a:r>
              <a:rPr lang="ru-RU" sz="29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Где встречаются названия </a:t>
            </a:r>
            <a:r>
              <a:rPr lang="ru-RU" sz="29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фруктов в </a:t>
            </a:r>
            <a:r>
              <a:rPr lang="ru-RU" sz="29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нашей речи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79512" y="980728"/>
            <a:ext cx="4316288" cy="5688632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400" dirty="0" smtClean="0">
                <a:latin typeface="Times New Roman"/>
                <a:ea typeface="Times New Roman"/>
              </a:rPr>
              <a:t>Пословицы </a:t>
            </a:r>
            <a:r>
              <a:rPr lang="ru-RU" sz="2400" dirty="0">
                <a:latin typeface="Times New Roman"/>
                <a:ea typeface="Times New Roman"/>
              </a:rPr>
              <a:t>и </a:t>
            </a:r>
            <a:r>
              <a:rPr lang="ru-RU" sz="2400" dirty="0" smtClean="0">
                <a:latin typeface="Times New Roman"/>
                <a:ea typeface="Times New Roman"/>
              </a:rPr>
              <a:t>поговорки</a:t>
            </a:r>
          </a:p>
          <a:p>
            <a:pPr marL="0" indent="0" algn="ctr">
              <a:buNone/>
            </a:pPr>
            <a:endParaRPr lang="ru-RU" sz="2400" dirty="0" smtClean="0">
              <a:latin typeface="Times New Roman"/>
              <a:ea typeface="Times New Roman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400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1) Одна </a:t>
            </a:r>
            <a:r>
              <a:rPr lang="ru-RU" sz="2400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гнилая груша сто груш сгноит</a:t>
            </a:r>
            <a:r>
              <a:rPr lang="ru-RU" sz="2400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.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400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/>
            </a:r>
            <a:br>
              <a:rPr lang="ru-RU" sz="2400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</a:br>
            <a:r>
              <a:rPr lang="ru-RU" sz="2400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2) Тот, кто любит фрукты, должен влезть на дерево, чтобы их сорвать. </a:t>
            </a:r>
            <a:r>
              <a:rPr lang="ru-RU" sz="2400" i="1" dirty="0" smtClean="0">
                <a:latin typeface="Times New Roman"/>
                <a:ea typeface="Calibri"/>
                <a:cs typeface="Times New Roman"/>
              </a:rPr>
              <a:t>(англ.)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ru-RU" sz="2400" i="1" dirty="0" smtClean="0">
              <a:latin typeface="Times New Roman"/>
              <a:ea typeface="Calibri"/>
              <a:cs typeface="Times New Roman"/>
            </a:endParaRPr>
          </a:p>
          <a:p>
            <a:pPr marL="0" indent="0">
              <a:buNone/>
            </a:pP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980728"/>
            <a:ext cx="4316288" cy="5760640"/>
          </a:xfrm>
        </p:spPr>
        <p:txBody>
          <a:bodyPr/>
          <a:lstStyle/>
          <a:p>
            <a:pPr marL="0" lvl="0" indent="0" algn="ctr">
              <a:spcBef>
                <a:spcPts val="0"/>
              </a:spcBef>
              <a:buNone/>
            </a:pPr>
            <a:r>
              <a:rPr lang="ru-RU" sz="24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Фразеологизмы</a:t>
            </a:r>
          </a:p>
          <a:p>
            <a:pPr marL="0" lvl="0" indent="0" algn="ctr">
              <a:spcBef>
                <a:spcPts val="0"/>
              </a:spcBef>
              <a:buNone/>
            </a:pP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ru-RU" sz="2400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1) Яблоку негде упасть. </a:t>
            </a:r>
          </a:p>
          <a:p>
            <a:pPr marL="0" indent="0">
              <a:spcBef>
                <a:spcPts val="0"/>
              </a:spcBef>
              <a:buNone/>
            </a:pPr>
            <a:endParaRPr lang="ru-RU" sz="2400" dirty="0" smtClean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ru-RU" sz="2400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2) </a:t>
            </a:r>
            <a:r>
              <a:rPr lang="ru-RU" sz="2400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Как </a:t>
            </a:r>
            <a:r>
              <a:rPr lang="ru-RU" sz="2400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выжатый лимон.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18434" name="Picture 2" descr="D:\Школа\ффффф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44008" y="3429000"/>
            <a:ext cx="4296139" cy="32221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437" name="Picture 5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1520" y="4650854"/>
            <a:ext cx="4176464" cy="2000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379320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2000"/>
                                        <p:tgtEl>
                                          <p:spTgt spid="18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0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5" dur="2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0" dur="2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3" dur="20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4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648072"/>
          </a:xfrm>
        </p:spPr>
        <p:txBody>
          <a:bodyPr>
            <a:normAutofit/>
          </a:bodyPr>
          <a:lstStyle/>
          <a:p>
            <a:r>
              <a:rPr lang="ru-RU" sz="3200" dirty="0">
                <a:solidFill>
                  <a:prstClr val="black"/>
                </a:solidFill>
                <a:latin typeface="Times New Roman"/>
                <a:ea typeface="Times New Roman"/>
              </a:rPr>
              <a:t>Итог мероприятия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07504" y="908720"/>
            <a:ext cx="4388296" cy="5832648"/>
          </a:xfrm>
        </p:spPr>
        <p:txBody>
          <a:bodyPr>
            <a:normAutofit/>
          </a:bodyPr>
          <a:lstStyle/>
          <a:p>
            <a:pPr marL="0" indent="0" algn="ctr">
              <a:lnSpc>
                <a:spcPct val="115000"/>
              </a:lnSpc>
              <a:spcAft>
                <a:spcPts val="0"/>
              </a:spcAft>
              <a:buNone/>
            </a:pPr>
            <a:r>
              <a:rPr lang="ru-RU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Яблоко на ужин – и врач не нужен. </a:t>
            </a:r>
          </a:p>
          <a:p>
            <a:pPr marL="0" indent="0">
              <a:buNone/>
            </a:pP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908720"/>
            <a:ext cx="4316288" cy="5832648"/>
          </a:xfrm>
        </p:spPr>
        <p:txBody>
          <a:bodyPr/>
          <a:lstStyle/>
          <a:p>
            <a:pPr marL="0" indent="0">
              <a:buNone/>
            </a:pPr>
            <a:endParaRPr lang="ru-RU" dirty="0"/>
          </a:p>
        </p:txBody>
      </p:sp>
      <p:pic>
        <p:nvPicPr>
          <p:cNvPr id="1026" name="Picture 2" descr="C:\Users\Родион\Desktop\Все фото\Фото смайлики\смайл2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407884" y="1005334"/>
            <a:ext cx="2700470" cy="19196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Родион\Desktop\Все фото\Фото смайлики\977404091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434675" y="3068960"/>
            <a:ext cx="2665717" cy="3554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40622" y="2491718"/>
            <a:ext cx="4115353" cy="41378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906459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0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/>
          <a:lstStyle/>
          <a:p>
            <a:r>
              <a:rPr lang="ru-RU" sz="3200" dirty="0">
                <a:solidFill>
                  <a:prstClr val="black"/>
                </a:solidFill>
                <a:latin typeface="Times New Roman"/>
                <a:ea typeface="Times New Roman"/>
              </a:rPr>
              <a:t>Список литературы и Интернет-ресурсов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052736"/>
            <a:ext cx="8712968" cy="5616624"/>
          </a:xfrm>
        </p:spPr>
        <p:txBody>
          <a:bodyPr>
            <a:normAutofit/>
          </a:bodyPr>
          <a:lstStyle/>
          <a:p>
            <a:pPr marL="0" indent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000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1. Плешаков А.А. Мир вокруг нас: учебник для 3 класса четырехлетней начальной школы.- М.: Просвещение, 2014.</a:t>
            </a:r>
            <a:endParaRPr lang="ru-RU" sz="2000" dirty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0" indent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000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2. Плешаков А.А. От земли до неба: атлас – определитель для начальной школы.- М.: Просвещение, 2014.</a:t>
            </a:r>
          </a:p>
          <a:p>
            <a:pPr marL="0" indent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000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3. </a:t>
            </a:r>
            <a:r>
              <a:rPr lang="ru-RU" sz="2000" kern="1800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Федоров А.И. Фразеологический словарь русского литературного языка.</a:t>
            </a:r>
            <a:endParaRPr lang="ru-RU" sz="2000" dirty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0" indent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000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М: </a:t>
            </a:r>
            <a:r>
              <a:rPr lang="ru-RU" sz="2000" dirty="0" err="1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Астрель</a:t>
            </a:r>
            <a:r>
              <a:rPr lang="ru-RU" sz="2000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: АСТ, 2008. - 828 с. </a:t>
            </a:r>
            <a:endParaRPr lang="ru-RU" sz="2000" dirty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0" indent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000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4. </a:t>
            </a:r>
            <a:r>
              <a:rPr lang="en-US" sz="2000" u="sng" dirty="0" err="1">
                <a:solidFill>
                  <a:srgbClr val="0000FF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hlinkClick r:id="rId2"/>
              </a:rPr>
              <a:t>wikiznanie</a:t>
            </a:r>
            <a:r>
              <a:rPr lang="ru-RU" sz="2000" u="sng" dirty="0">
                <a:solidFill>
                  <a:srgbClr val="0000FF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hlinkClick r:id="rId2"/>
              </a:rPr>
              <a:t>.</a:t>
            </a:r>
            <a:r>
              <a:rPr lang="en-US" sz="2000" u="sng" dirty="0" err="1">
                <a:solidFill>
                  <a:srgbClr val="0000FF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hlinkClick r:id="rId2"/>
              </a:rPr>
              <a:t>ru</a:t>
            </a:r>
            <a:endParaRPr lang="ru-RU" sz="2000" dirty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0" indent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5. </a:t>
            </a:r>
            <a:r>
              <a:rPr lang="en-US" sz="2000" u="sng" dirty="0">
                <a:solidFill>
                  <a:srgbClr val="0000FF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hlinkClick r:id="rId3"/>
              </a:rPr>
              <a:t>allrecipes.ru</a:t>
            </a:r>
            <a:endParaRPr lang="ru-RU" sz="2000" dirty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0" indent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6. </a:t>
            </a:r>
            <a:r>
              <a:rPr lang="en-US" sz="2000" u="sng" dirty="0">
                <a:solidFill>
                  <a:srgbClr val="0000FF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hlinkClick r:id="rId4"/>
              </a:rPr>
              <a:t>flaminguru.ru</a:t>
            </a:r>
            <a:endParaRPr lang="ru-RU" sz="2000" dirty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0" indent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7. </a:t>
            </a:r>
            <a:r>
              <a:rPr lang="en-US" sz="2000" u="sng" dirty="0">
                <a:solidFill>
                  <a:srgbClr val="0000FF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hlinkClick r:id="rId5"/>
              </a:rPr>
              <a:t>zagadka.yaxy.ru</a:t>
            </a:r>
            <a:endParaRPr lang="ru-RU" sz="2000" dirty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0" indent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8. </a:t>
            </a:r>
            <a:r>
              <a:rPr lang="en-US" sz="2000" u="sng" dirty="0">
                <a:solidFill>
                  <a:srgbClr val="0000FF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hlinkClick r:id="rId6"/>
              </a:rPr>
              <a:t>playroom.ru</a:t>
            </a:r>
            <a:endParaRPr lang="ru-RU" sz="2000" dirty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0" indent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9. </a:t>
            </a:r>
            <a:r>
              <a:rPr lang="en-US" sz="2000" u="sng" dirty="0">
                <a:solidFill>
                  <a:srgbClr val="0000FF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hlinkClick r:id="rId7"/>
              </a:rPr>
              <a:t>eti-deti.com</a:t>
            </a:r>
            <a:endParaRPr lang="ru-RU" sz="2000" dirty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0" indent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10. </a:t>
            </a:r>
            <a:r>
              <a:rPr lang="en-US" sz="2000" u="sng" dirty="0">
                <a:solidFill>
                  <a:srgbClr val="0000FF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hlinkClick r:id="rId8"/>
              </a:rPr>
              <a:t>rozvivalka.ucoz.ru</a:t>
            </a:r>
            <a:endParaRPr lang="ru-RU" sz="2000" dirty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0" indent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000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11. </a:t>
            </a:r>
            <a:r>
              <a:rPr lang="en-US" sz="2000" u="sng" dirty="0">
                <a:solidFill>
                  <a:srgbClr val="0000FF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hlinkClick r:id="rId9"/>
              </a:rPr>
              <a:t>kulinarochka.com</a:t>
            </a:r>
            <a:endParaRPr lang="ru-RU" sz="2000" dirty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035929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8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1" dur="2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4" dur="2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7" dur="2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0" dur="20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3" dur="20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/>
          <a:lstStyle/>
          <a:p>
            <a:r>
              <a:rPr lang="ru-RU" sz="3200" dirty="0">
                <a:solidFill>
                  <a:prstClr val="black"/>
                </a:solidFill>
                <a:latin typeface="Times New Roman"/>
                <a:ea typeface="Times New Roman"/>
              </a:rPr>
              <a:t>Игра «Отгадай загадку»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79512" y="1052736"/>
            <a:ext cx="4316288" cy="561662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dirty="0" smtClean="0">
                <a:latin typeface="Times New Roman"/>
                <a:ea typeface="Calibri"/>
              </a:rPr>
              <a:t>Мастер взглянет в </a:t>
            </a:r>
            <a:r>
              <a:rPr lang="ru-RU" sz="2400" dirty="0">
                <a:latin typeface="Times New Roman"/>
                <a:ea typeface="Calibri"/>
              </a:rPr>
              <a:t>этот глаз - </a:t>
            </a:r>
            <a:br>
              <a:rPr lang="ru-RU" sz="2400" dirty="0">
                <a:latin typeface="Times New Roman"/>
                <a:ea typeface="Calibri"/>
              </a:rPr>
            </a:br>
            <a:r>
              <a:rPr lang="ru-RU" sz="2400" dirty="0">
                <a:latin typeface="Times New Roman"/>
                <a:ea typeface="Calibri"/>
              </a:rPr>
              <a:t>Все картинке передаст. </a:t>
            </a:r>
            <a:endParaRPr lang="ru-RU" sz="2400" dirty="0" smtClean="0">
              <a:latin typeface="Times New Roman"/>
              <a:ea typeface="Calibri"/>
            </a:endParaRPr>
          </a:p>
          <a:p>
            <a:pPr marL="0" indent="0">
              <a:buNone/>
            </a:pPr>
            <a:endParaRPr lang="ru-RU" sz="2400" dirty="0" smtClean="0">
              <a:latin typeface="Times New Roman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2400" dirty="0" smtClean="0">
              <a:latin typeface="Times New Roman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2400" dirty="0" smtClean="0">
              <a:latin typeface="Times New Roman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2400" dirty="0">
              <a:latin typeface="Times New Roman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2400" dirty="0" smtClean="0">
              <a:latin typeface="Times New Roman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2400" dirty="0" smtClean="0">
              <a:latin typeface="Times New Roman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2400" dirty="0" smtClean="0">
              <a:latin typeface="Times New Roman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2400" dirty="0">
              <a:latin typeface="Times New Roman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2400" dirty="0" smtClean="0">
              <a:latin typeface="Times New Roman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sz="4400" dirty="0" smtClean="0">
                <a:solidFill>
                  <a:srgbClr val="FF0000"/>
                </a:solidFill>
                <a:latin typeface="Times New Roman"/>
                <a:ea typeface="Calibri"/>
              </a:rPr>
              <a:t>Ф</a:t>
            </a:r>
            <a:r>
              <a:rPr lang="ru-RU" sz="4400" dirty="0" smtClean="0">
                <a:latin typeface="Times New Roman"/>
                <a:ea typeface="Calibri"/>
              </a:rPr>
              <a:t>отограф</a:t>
            </a:r>
            <a:endParaRPr lang="ru-RU" sz="4400" dirty="0">
              <a:latin typeface="Times New Roman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2400" dirty="0" smtClean="0">
              <a:latin typeface="Times New Roman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2400" dirty="0">
              <a:latin typeface="Times New Roman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2400" dirty="0">
              <a:latin typeface="Times New Roman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2400" dirty="0" smtClean="0">
              <a:latin typeface="Times New Roman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2400" dirty="0">
              <a:latin typeface="Times New Roman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2400" dirty="0" smtClean="0">
              <a:latin typeface="Times New Roman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2400" dirty="0">
              <a:latin typeface="Times New Roman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2400" dirty="0" smtClean="0">
              <a:latin typeface="Times New Roman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2400" dirty="0">
              <a:latin typeface="Times New Roman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2400" dirty="0" smtClean="0">
              <a:latin typeface="Times New Roman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2400" dirty="0">
              <a:latin typeface="Times New Roman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2400" dirty="0" smtClean="0">
              <a:latin typeface="Times New Roman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ru-RU" sz="2400" dirty="0" smtClean="0">
              <a:latin typeface="Times New Roman"/>
              <a:cs typeface="Times New Roman" panose="02020603050405020304" pitchFamily="18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052736"/>
            <a:ext cx="4316288" cy="5616624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ru-RU" sz="2400" dirty="0">
                <a:latin typeface="Times New Roman"/>
                <a:ea typeface="Calibri"/>
              </a:rPr>
              <a:t>Он полосатой палочкой</a:t>
            </a:r>
            <a:br>
              <a:rPr lang="ru-RU" sz="2400" dirty="0">
                <a:latin typeface="Times New Roman"/>
                <a:ea typeface="Calibri"/>
              </a:rPr>
            </a:br>
            <a:r>
              <a:rPr lang="ru-RU" sz="2400" dirty="0">
                <a:latin typeface="Times New Roman"/>
                <a:ea typeface="Calibri"/>
              </a:rPr>
              <a:t>Взмахивает ловко.</a:t>
            </a:r>
            <a:br>
              <a:rPr lang="ru-RU" sz="2400" dirty="0">
                <a:latin typeface="Times New Roman"/>
                <a:ea typeface="Calibri"/>
              </a:rPr>
            </a:br>
            <a:r>
              <a:rPr lang="ru-RU" sz="2400" dirty="0">
                <a:latin typeface="Times New Roman"/>
                <a:ea typeface="Calibri"/>
              </a:rPr>
              <a:t>И тормозят водители,</a:t>
            </a:r>
            <a:br>
              <a:rPr lang="ru-RU" sz="2400" dirty="0">
                <a:latin typeface="Times New Roman"/>
                <a:ea typeface="Calibri"/>
              </a:rPr>
            </a:br>
            <a:r>
              <a:rPr lang="ru-RU" sz="2400" dirty="0">
                <a:latin typeface="Times New Roman"/>
                <a:ea typeface="Calibri"/>
              </a:rPr>
              <a:t>Все знают </a:t>
            </a:r>
            <a:r>
              <a:rPr lang="ru-RU" sz="2400" dirty="0" smtClean="0">
                <a:latin typeface="Times New Roman"/>
                <a:ea typeface="Calibri"/>
              </a:rPr>
              <a:t>– </a:t>
            </a:r>
            <a:r>
              <a:rPr lang="ru-RU" sz="2400" dirty="0">
                <a:latin typeface="Times New Roman"/>
                <a:ea typeface="Calibri"/>
              </a:rPr>
              <a:t>остановка! </a:t>
            </a:r>
            <a:endParaRPr lang="ru-RU" sz="2400" dirty="0" smtClean="0">
              <a:latin typeface="Times New Roman"/>
              <a:ea typeface="Calibri"/>
            </a:endParaRPr>
          </a:p>
          <a:p>
            <a:pPr marL="0" indent="0">
              <a:spcBef>
                <a:spcPts val="0"/>
              </a:spcBef>
              <a:buNone/>
            </a:pPr>
            <a:endParaRPr lang="ru-RU" sz="2400" dirty="0" smtClean="0">
              <a:latin typeface="Times New Roman"/>
              <a:cs typeface="Times New Roman" panose="02020603050405020304" pitchFamily="18" charset="0"/>
            </a:endParaRPr>
          </a:p>
          <a:p>
            <a:pPr marL="0" indent="0">
              <a:spcBef>
                <a:spcPts val="0"/>
              </a:spcBef>
              <a:buNone/>
            </a:pPr>
            <a:endParaRPr lang="ru-RU" sz="2400" dirty="0" smtClean="0">
              <a:latin typeface="Times New Roman"/>
              <a:cs typeface="Times New Roman" panose="02020603050405020304" pitchFamily="18" charset="0"/>
            </a:endParaRPr>
          </a:p>
          <a:p>
            <a:pPr marL="0" indent="0">
              <a:spcBef>
                <a:spcPts val="0"/>
              </a:spcBef>
              <a:buNone/>
            </a:pPr>
            <a:endParaRPr lang="ru-RU" sz="2400" dirty="0">
              <a:latin typeface="Times New Roman"/>
              <a:cs typeface="Times New Roman" panose="02020603050405020304" pitchFamily="18" charset="0"/>
            </a:endParaRPr>
          </a:p>
          <a:p>
            <a:pPr marL="0" indent="0">
              <a:spcBef>
                <a:spcPts val="0"/>
              </a:spcBef>
              <a:buNone/>
            </a:pPr>
            <a:endParaRPr lang="ru-RU" sz="2400" dirty="0" smtClean="0">
              <a:latin typeface="Times New Roman"/>
              <a:cs typeface="Times New Roman" panose="02020603050405020304" pitchFamily="18" charset="0"/>
            </a:endParaRPr>
          </a:p>
          <a:p>
            <a:pPr marL="0" indent="0">
              <a:spcBef>
                <a:spcPts val="0"/>
              </a:spcBef>
              <a:buNone/>
            </a:pPr>
            <a:endParaRPr lang="ru-RU" sz="2400" dirty="0">
              <a:latin typeface="Times New Roman"/>
              <a:cs typeface="Times New Roman" panose="02020603050405020304" pitchFamily="18" charset="0"/>
            </a:endParaRPr>
          </a:p>
          <a:p>
            <a:pPr marL="0" indent="0">
              <a:spcBef>
                <a:spcPts val="0"/>
              </a:spcBef>
              <a:buNone/>
            </a:pPr>
            <a:endParaRPr lang="ru-RU" sz="2400" dirty="0" smtClean="0">
              <a:latin typeface="Times New Roman"/>
              <a:cs typeface="Times New Roman" panose="02020603050405020304" pitchFamily="18" charset="0"/>
            </a:endParaRPr>
          </a:p>
          <a:p>
            <a:pPr marL="0" indent="0">
              <a:spcBef>
                <a:spcPts val="0"/>
              </a:spcBef>
              <a:buNone/>
            </a:pPr>
            <a:endParaRPr lang="ru-RU" sz="2400" dirty="0">
              <a:latin typeface="Times New Roman"/>
              <a:cs typeface="Times New Roman" panose="02020603050405020304" pitchFamily="18" charset="0"/>
            </a:endParaRPr>
          </a:p>
          <a:p>
            <a:pPr marL="0" indent="0">
              <a:spcBef>
                <a:spcPts val="0"/>
              </a:spcBef>
              <a:buNone/>
            </a:pPr>
            <a:endParaRPr lang="ru-RU" sz="2400" dirty="0" smtClean="0">
              <a:latin typeface="Times New Roman"/>
              <a:cs typeface="Times New Roman" panose="02020603050405020304" pitchFamily="18" charset="0"/>
            </a:endParaRPr>
          </a:p>
          <a:p>
            <a:pPr marL="0" indent="0">
              <a:spcBef>
                <a:spcPts val="0"/>
              </a:spcBef>
              <a:buNone/>
            </a:pPr>
            <a:endParaRPr lang="ru-RU" sz="2400" dirty="0">
              <a:latin typeface="Times New Roman"/>
              <a:cs typeface="Times New Roman" panose="02020603050405020304" pitchFamily="18" charset="0"/>
            </a:endParaRPr>
          </a:p>
          <a:p>
            <a:pPr marL="0" indent="0" algn="ctr">
              <a:spcBef>
                <a:spcPts val="0"/>
              </a:spcBef>
              <a:buNone/>
            </a:pPr>
            <a:r>
              <a:rPr lang="ru-RU" sz="4400" dirty="0" smtClean="0">
                <a:solidFill>
                  <a:srgbClr val="FF0000"/>
                </a:solidFill>
                <a:latin typeface="Times New Roman"/>
                <a:ea typeface="Calibri"/>
              </a:rPr>
              <a:t>Р</a:t>
            </a:r>
            <a:r>
              <a:rPr lang="ru-RU" sz="4400" dirty="0" smtClean="0">
                <a:latin typeface="Times New Roman"/>
                <a:ea typeface="Calibri"/>
              </a:rPr>
              <a:t>егулировщик</a:t>
            </a:r>
            <a:endParaRPr lang="ru-RU" sz="4400" dirty="0">
              <a:latin typeface="Times New Roman"/>
              <a:cs typeface="Times New Roman" panose="02020603050405020304" pitchFamily="18" charset="0"/>
            </a:endParaRPr>
          </a:p>
          <a:p>
            <a:pPr marL="0" indent="0">
              <a:spcBef>
                <a:spcPts val="0"/>
              </a:spcBef>
              <a:buNone/>
            </a:pPr>
            <a:endParaRPr lang="ru-RU" sz="2400" dirty="0" smtClean="0">
              <a:latin typeface="Times New Roman"/>
              <a:cs typeface="Times New Roman" panose="02020603050405020304" pitchFamily="18" charset="0"/>
            </a:endParaRPr>
          </a:p>
          <a:p>
            <a:pPr marL="0" indent="0">
              <a:spcBef>
                <a:spcPts val="0"/>
              </a:spcBef>
              <a:buNone/>
            </a:pPr>
            <a:endParaRPr lang="ru-RU" sz="2400" dirty="0">
              <a:latin typeface="Times New Roman"/>
              <a:cs typeface="Times New Roman" panose="02020603050405020304" pitchFamily="18" charset="0"/>
            </a:endParaRPr>
          </a:p>
          <a:p>
            <a:pPr marL="0" indent="0">
              <a:spcBef>
                <a:spcPts val="0"/>
              </a:spcBef>
              <a:buNone/>
            </a:pPr>
            <a:endParaRPr lang="ru-RU" sz="2400" dirty="0" smtClean="0">
              <a:latin typeface="Times New Roman"/>
              <a:cs typeface="Times New Roman" panose="02020603050405020304" pitchFamily="18" charset="0"/>
            </a:endParaRPr>
          </a:p>
          <a:p>
            <a:pPr marL="0" indent="0">
              <a:spcBef>
                <a:spcPts val="0"/>
              </a:spcBef>
              <a:buNone/>
            </a:pPr>
            <a:endParaRPr lang="ru-RU" sz="2400" dirty="0">
              <a:latin typeface="Times New Roman"/>
              <a:cs typeface="Times New Roman" panose="02020603050405020304" pitchFamily="18" charset="0"/>
            </a:endParaRPr>
          </a:p>
          <a:p>
            <a:pPr marL="0" indent="0">
              <a:spcBef>
                <a:spcPts val="0"/>
              </a:spcBef>
              <a:buNone/>
            </a:pPr>
            <a:endParaRPr lang="ru-RU" sz="2400" dirty="0" smtClean="0">
              <a:latin typeface="Times New Roman"/>
              <a:cs typeface="Times New Roman" panose="02020603050405020304" pitchFamily="18" charset="0"/>
            </a:endParaRPr>
          </a:p>
          <a:p>
            <a:pPr marL="0" indent="0">
              <a:spcBef>
                <a:spcPts val="0"/>
              </a:spcBef>
              <a:buNone/>
            </a:pPr>
            <a:endParaRPr lang="ru-RU" sz="2400" dirty="0">
              <a:latin typeface="Times New Roman"/>
              <a:cs typeface="Times New Roman" panose="02020603050405020304" pitchFamily="18" charset="0"/>
            </a:endParaRPr>
          </a:p>
          <a:p>
            <a:pPr marL="0" indent="0">
              <a:spcBef>
                <a:spcPts val="0"/>
              </a:spcBef>
              <a:buNone/>
            </a:pPr>
            <a:endParaRPr lang="ru-RU" sz="2400" dirty="0" smtClean="0">
              <a:latin typeface="Times New Roman"/>
              <a:cs typeface="Times New Roman" panose="02020603050405020304" pitchFamily="18" charset="0"/>
            </a:endParaRPr>
          </a:p>
          <a:p>
            <a:pPr marL="0" indent="0">
              <a:spcBef>
                <a:spcPts val="0"/>
              </a:spcBef>
              <a:buNone/>
            </a:pPr>
            <a:endParaRPr lang="ru-RU" sz="2400" dirty="0" smtClean="0">
              <a:latin typeface="Times New Roman"/>
              <a:cs typeface="Times New Roman" panose="02020603050405020304" pitchFamily="18" charset="0"/>
            </a:endParaRPr>
          </a:p>
          <a:p>
            <a:pPr marL="0" indent="0">
              <a:spcBef>
                <a:spcPts val="0"/>
              </a:spcBef>
              <a:buNone/>
            </a:pPr>
            <a:endParaRPr lang="ru-RU" sz="2400" dirty="0">
              <a:latin typeface="Times New Roman"/>
              <a:cs typeface="Times New Roman" panose="02020603050405020304" pitchFamily="18" charset="0"/>
            </a:endParaRPr>
          </a:p>
          <a:p>
            <a:pPr marL="0" indent="0">
              <a:spcBef>
                <a:spcPts val="0"/>
              </a:spcBef>
              <a:buNone/>
            </a:pPr>
            <a:endParaRPr lang="ru-RU" sz="2400" dirty="0" smtClean="0">
              <a:latin typeface="Times New Roman"/>
              <a:cs typeface="Times New Roman" panose="02020603050405020304" pitchFamily="18" charset="0"/>
            </a:endParaRPr>
          </a:p>
          <a:p>
            <a:pPr marL="0" indent="0">
              <a:spcBef>
                <a:spcPts val="0"/>
              </a:spcBef>
              <a:buNone/>
            </a:pPr>
            <a:endParaRPr lang="ru-RU" sz="2400" dirty="0">
              <a:latin typeface="Times New Roman"/>
              <a:cs typeface="Times New Roman" panose="02020603050405020304" pitchFamily="18" charset="0"/>
            </a:endParaRPr>
          </a:p>
          <a:p>
            <a:pPr marL="0" indent="0">
              <a:spcBef>
                <a:spcPts val="0"/>
              </a:spcBef>
              <a:buNone/>
            </a:pPr>
            <a:endParaRPr lang="ru-RU" sz="2400" dirty="0" smtClean="0">
              <a:latin typeface="Times New Roman"/>
              <a:cs typeface="Times New Roman" panose="02020603050405020304" pitchFamily="18" charset="0"/>
            </a:endParaRPr>
          </a:p>
          <a:p>
            <a:pPr marL="0" indent="0">
              <a:spcBef>
                <a:spcPts val="0"/>
              </a:spcBef>
              <a:buNone/>
            </a:pPr>
            <a:endParaRPr lang="ru-RU" sz="2400" dirty="0">
              <a:latin typeface="Times New Roman"/>
              <a:cs typeface="Times New Roman" panose="02020603050405020304" pitchFamily="18" charset="0"/>
            </a:endParaRPr>
          </a:p>
          <a:p>
            <a:pPr marL="0" indent="0">
              <a:spcBef>
                <a:spcPts val="0"/>
              </a:spcBef>
              <a:buNone/>
            </a:pPr>
            <a:endParaRPr lang="ru-RU" sz="2400" dirty="0" smtClean="0">
              <a:latin typeface="Times New Roman"/>
              <a:cs typeface="Times New Roman" panose="02020603050405020304" pitchFamily="18" charset="0"/>
            </a:endParaRPr>
          </a:p>
          <a:p>
            <a:pPr marL="0" indent="0">
              <a:spcBef>
                <a:spcPts val="0"/>
              </a:spcBef>
              <a:buNone/>
            </a:pPr>
            <a:endParaRPr lang="ru-RU" sz="2400" dirty="0">
              <a:latin typeface="Times New Roman"/>
              <a:cs typeface="Times New Roman" panose="02020603050405020304" pitchFamily="18" charset="0"/>
            </a:endParaRPr>
          </a:p>
        </p:txBody>
      </p:sp>
      <p:pic>
        <p:nvPicPr>
          <p:cNvPr id="2050" name="Picture 2" descr="D:\Школа\ф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3614" y="2852936"/>
            <a:ext cx="4203081" cy="31668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D:\Школа\ре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13789" y="2852936"/>
            <a:ext cx="4222485" cy="31668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932751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7" dur="2000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/>
          <a:lstStyle/>
          <a:p>
            <a:r>
              <a:rPr lang="ru-RU" sz="3200" dirty="0">
                <a:solidFill>
                  <a:prstClr val="black"/>
                </a:solidFill>
                <a:latin typeface="Times New Roman"/>
                <a:ea typeface="Times New Roman"/>
              </a:rPr>
              <a:t>Игра «Отгадай загадку»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79512" y="980728"/>
            <a:ext cx="4316288" cy="5688632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ru-RU" sz="2400" dirty="0">
                <a:latin typeface="Times New Roman"/>
                <a:ea typeface="Times New Roman"/>
              </a:rPr>
              <a:t>Мы учим детишек </a:t>
            </a:r>
            <a:br>
              <a:rPr lang="ru-RU" sz="2400" dirty="0">
                <a:latin typeface="Times New Roman"/>
                <a:ea typeface="Times New Roman"/>
              </a:rPr>
            </a:br>
            <a:r>
              <a:rPr lang="ru-RU" sz="2400" dirty="0">
                <a:latin typeface="Times New Roman"/>
                <a:ea typeface="Times New Roman"/>
              </a:rPr>
              <a:t>Читать и писать, </a:t>
            </a:r>
            <a:br>
              <a:rPr lang="ru-RU" sz="2400" dirty="0">
                <a:latin typeface="Times New Roman"/>
                <a:ea typeface="Times New Roman"/>
              </a:rPr>
            </a:br>
            <a:r>
              <a:rPr lang="ru-RU" sz="2400" dirty="0">
                <a:latin typeface="Times New Roman"/>
                <a:ea typeface="Times New Roman"/>
              </a:rPr>
              <a:t>Природу любить, </a:t>
            </a:r>
            <a:br>
              <a:rPr lang="ru-RU" sz="2400" dirty="0">
                <a:latin typeface="Times New Roman"/>
                <a:ea typeface="Times New Roman"/>
              </a:rPr>
            </a:br>
            <a:r>
              <a:rPr lang="ru-RU" sz="2400" dirty="0">
                <a:latin typeface="Times New Roman"/>
                <a:ea typeface="Times New Roman"/>
              </a:rPr>
              <a:t>Стариков уважать. </a:t>
            </a:r>
            <a:endParaRPr lang="ru-RU" sz="2400" dirty="0" smtClean="0">
              <a:latin typeface="Times New Roman"/>
              <a:ea typeface="Times New Roman"/>
            </a:endParaRPr>
          </a:p>
          <a:p>
            <a:pPr marL="0" indent="0">
              <a:spcBef>
                <a:spcPts val="0"/>
              </a:spcBef>
              <a:buNone/>
            </a:pPr>
            <a:endParaRPr lang="ru-RU" sz="2400" dirty="0">
              <a:latin typeface="Times New Roman"/>
            </a:endParaRPr>
          </a:p>
          <a:p>
            <a:pPr marL="0" indent="0">
              <a:spcBef>
                <a:spcPts val="0"/>
              </a:spcBef>
              <a:buNone/>
            </a:pPr>
            <a:endParaRPr lang="ru-RU" sz="2400" dirty="0" smtClean="0">
              <a:latin typeface="Times New Roman"/>
            </a:endParaRPr>
          </a:p>
          <a:p>
            <a:pPr marL="0" indent="0">
              <a:spcBef>
                <a:spcPts val="0"/>
              </a:spcBef>
              <a:buNone/>
            </a:pPr>
            <a:endParaRPr lang="ru-RU" sz="2400" dirty="0">
              <a:latin typeface="Times New Roman"/>
            </a:endParaRPr>
          </a:p>
          <a:p>
            <a:pPr marL="0" indent="0">
              <a:spcBef>
                <a:spcPts val="0"/>
              </a:spcBef>
              <a:buNone/>
            </a:pPr>
            <a:endParaRPr lang="ru-RU" sz="2400" dirty="0" smtClean="0">
              <a:latin typeface="Times New Roman"/>
            </a:endParaRPr>
          </a:p>
          <a:p>
            <a:pPr marL="0" indent="0">
              <a:spcBef>
                <a:spcPts val="0"/>
              </a:spcBef>
              <a:buNone/>
            </a:pPr>
            <a:endParaRPr lang="ru-RU" sz="2400" dirty="0">
              <a:latin typeface="Times New Roman"/>
            </a:endParaRPr>
          </a:p>
          <a:p>
            <a:pPr marL="0" indent="0">
              <a:spcBef>
                <a:spcPts val="0"/>
              </a:spcBef>
              <a:buNone/>
            </a:pPr>
            <a:endParaRPr lang="ru-RU" sz="2400" dirty="0" smtClean="0">
              <a:latin typeface="Times New Roman"/>
            </a:endParaRPr>
          </a:p>
          <a:p>
            <a:pPr marL="0" indent="0">
              <a:spcBef>
                <a:spcPts val="0"/>
              </a:spcBef>
              <a:buNone/>
            </a:pPr>
            <a:endParaRPr lang="ru-RU" sz="2400" dirty="0">
              <a:latin typeface="Times New Roman"/>
            </a:endParaRPr>
          </a:p>
          <a:p>
            <a:pPr marL="0" indent="0">
              <a:spcBef>
                <a:spcPts val="0"/>
              </a:spcBef>
              <a:buNone/>
            </a:pPr>
            <a:endParaRPr lang="ru-RU" sz="2400" dirty="0" smtClean="0">
              <a:latin typeface="Times New Roman"/>
            </a:endParaRPr>
          </a:p>
          <a:p>
            <a:pPr marL="0" indent="0">
              <a:spcBef>
                <a:spcPts val="0"/>
              </a:spcBef>
              <a:buNone/>
            </a:pPr>
            <a:endParaRPr lang="ru-RU" sz="2400" dirty="0">
              <a:latin typeface="Times New Roman"/>
            </a:endParaRPr>
          </a:p>
          <a:p>
            <a:pPr marL="0" indent="0" algn="ctr">
              <a:spcBef>
                <a:spcPts val="0"/>
              </a:spcBef>
              <a:buNone/>
            </a:pPr>
            <a:r>
              <a:rPr lang="ru-RU" sz="4400" dirty="0" smtClean="0">
                <a:solidFill>
                  <a:srgbClr val="FF0000"/>
                </a:solidFill>
                <a:latin typeface="Times New Roman"/>
              </a:rPr>
              <a:t>У</a:t>
            </a:r>
            <a:r>
              <a:rPr lang="ru-RU" sz="4400" dirty="0" smtClean="0">
                <a:latin typeface="Times New Roman"/>
              </a:rPr>
              <a:t>читель</a:t>
            </a:r>
            <a:endParaRPr lang="ru-RU" sz="4400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980728"/>
            <a:ext cx="4316288" cy="5688632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ru-RU" sz="2400" dirty="0">
                <a:latin typeface="Times New Roman"/>
                <a:ea typeface="Calibri"/>
              </a:rPr>
              <a:t>В цирке он смешнее всех. </a:t>
            </a:r>
            <a:br>
              <a:rPr lang="ru-RU" sz="2400" dirty="0">
                <a:latin typeface="Times New Roman"/>
                <a:ea typeface="Calibri"/>
              </a:rPr>
            </a:br>
            <a:r>
              <a:rPr lang="ru-RU" sz="2400" dirty="0">
                <a:latin typeface="Times New Roman"/>
                <a:ea typeface="Calibri"/>
              </a:rPr>
              <a:t>У него большой успех. </a:t>
            </a:r>
            <a:br>
              <a:rPr lang="ru-RU" sz="2400" dirty="0">
                <a:latin typeface="Times New Roman"/>
                <a:ea typeface="Calibri"/>
              </a:rPr>
            </a:br>
            <a:r>
              <a:rPr lang="ru-RU" sz="2400" dirty="0">
                <a:latin typeface="Times New Roman"/>
                <a:ea typeface="Calibri"/>
              </a:rPr>
              <a:t>Только вспомнить остается, </a:t>
            </a:r>
            <a:br>
              <a:rPr lang="ru-RU" sz="2400" dirty="0">
                <a:latin typeface="Times New Roman"/>
                <a:ea typeface="Calibri"/>
              </a:rPr>
            </a:br>
            <a:r>
              <a:rPr lang="ru-RU" sz="2400" dirty="0" smtClean="0">
                <a:latin typeface="Times New Roman"/>
                <a:ea typeface="Calibri"/>
              </a:rPr>
              <a:t>Весельчак </a:t>
            </a:r>
            <a:r>
              <a:rPr lang="ru-RU" sz="2400" dirty="0">
                <a:latin typeface="Times New Roman"/>
                <a:ea typeface="Calibri"/>
              </a:rPr>
              <a:t>тот как зовется. </a:t>
            </a:r>
            <a:endParaRPr lang="ru-RU" sz="2400" dirty="0" smtClean="0">
              <a:latin typeface="Times New Roman"/>
              <a:ea typeface="Calibri"/>
            </a:endParaRPr>
          </a:p>
          <a:p>
            <a:pPr marL="0" indent="0">
              <a:spcBef>
                <a:spcPts val="0"/>
              </a:spcBef>
              <a:buNone/>
            </a:pPr>
            <a:endParaRPr lang="ru-RU" sz="2400" dirty="0">
              <a:latin typeface="Times New Roman"/>
            </a:endParaRPr>
          </a:p>
          <a:p>
            <a:pPr marL="0" indent="0">
              <a:spcBef>
                <a:spcPts val="0"/>
              </a:spcBef>
              <a:buNone/>
            </a:pPr>
            <a:endParaRPr lang="ru-RU" sz="2400" dirty="0" smtClean="0">
              <a:latin typeface="Times New Roman"/>
            </a:endParaRPr>
          </a:p>
          <a:p>
            <a:pPr marL="0" indent="0">
              <a:spcBef>
                <a:spcPts val="0"/>
              </a:spcBef>
              <a:buNone/>
            </a:pPr>
            <a:endParaRPr lang="ru-RU" sz="2400" dirty="0">
              <a:latin typeface="Times New Roman"/>
            </a:endParaRPr>
          </a:p>
          <a:p>
            <a:pPr marL="0" indent="0">
              <a:spcBef>
                <a:spcPts val="0"/>
              </a:spcBef>
              <a:buNone/>
            </a:pPr>
            <a:endParaRPr lang="ru-RU" sz="2400" dirty="0" smtClean="0">
              <a:latin typeface="Times New Roman"/>
            </a:endParaRPr>
          </a:p>
          <a:p>
            <a:pPr marL="0" indent="0">
              <a:spcBef>
                <a:spcPts val="0"/>
              </a:spcBef>
              <a:buNone/>
            </a:pPr>
            <a:endParaRPr lang="ru-RU" sz="2400" dirty="0">
              <a:latin typeface="Times New Roman"/>
            </a:endParaRPr>
          </a:p>
          <a:p>
            <a:pPr marL="0" indent="0">
              <a:spcBef>
                <a:spcPts val="0"/>
              </a:spcBef>
              <a:buNone/>
            </a:pPr>
            <a:endParaRPr lang="ru-RU" sz="2400" dirty="0" smtClean="0">
              <a:latin typeface="Times New Roman"/>
            </a:endParaRPr>
          </a:p>
          <a:p>
            <a:pPr marL="0" indent="0">
              <a:spcBef>
                <a:spcPts val="0"/>
              </a:spcBef>
              <a:buNone/>
            </a:pPr>
            <a:endParaRPr lang="ru-RU" sz="2400" dirty="0">
              <a:latin typeface="Times New Roman"/>
            </a:endParaRPr>
          </a:p>
          <a:p>
            <a:pPr marL="0" indent="0">
              <a:spcBef>
                <a:spcPts val="0"/>
              </a:spcBef>
              <a:buNone/>
            </a:pPr>
            <a:endParaRPr lang="ru-RU" sz="2400" dirty="0" smtClean="0">
              <a:latin typeface="Times New Roman"/>
            </a:endParaRPr>
          </a:p>
          <a:p>
            <a:pPr marL="0" indent="0">
              <a:spcBef>
                <a:spcPts val="0"/>
              </a:spcBef>
              <a:buNone/>
            </a:pPr>
            <a:endParaRPr lang="ru-RU" sz="2400" dirty="0">
              <a:latin typeface="Times New Roman"/>
            </a:endParaRPr>
          </a:p>
          <a:p>
            <a:pPr marL="0" indent="0" algn="ctr">
              <a:spcBef>
                <a:spcPts val="0"/>
              </a:spcBef>
              <a:buNone/>
            </a:pPr>
            <a:r>
              <a:rPr lang="ru-RU" sz="4400" dirty="0" smtClean="0">
                <a:solidFill>
                  <a:srgbClr val="FF0000"/>
                </a:solidFill>
                <a:latin typeface="Times New Roman"/>
              </a:rPr>
              <a:t>К</a:t>
            </a:r>
            <a:r>
              <a:rPr lang="ru-RU" sz="4400" dirty="0" smtClean="0">
                <a:latin typeface="Times New Roman"/>
              </a:rPr>
              <a:t>лоун</a:t>
            </a:r>
            <a:endParaRPr lang="ru-RU" sz="4400" dirty="0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9512" y="2790684"/>
            <a:ext cx="4248472" cy="30424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16016" y="2790684"/>
            <a:ext cx="4176464" cy="30108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02892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7" dur="2000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/>
          <a:lstStyle/>
          <a:p>
            <a:r>
              <a:rPr lang="ru-RU" sz="3200" dirty="0">
                <a:solidFill>
                  <a:prstClr val="black"/>
                </a:solidFill>
                <a:latin typeface="Times New Roman"/>
                <a:ea typeface="Times New Roman"/>
              </a:rPr>
              <a:t>Игра «Отгадай загадку»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79512" y="980728"/>
            <a:ext cx="4316288" cy="5688632"/>
          </a:xfrm>
        </p:spPr>
        <p:txBody>
          <a:bodyPr>
            <a:normAutofit lnSpcReduction="10000"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ru-RU" sz="2400" dirty="0">
                <a:solidFill>
                  <a:srgbClr val="000000"/>
                </a:solidFill>
                <a:latin typeface="Times New Roman"/>
                <a:ea typeface="Times New Roman"/>
              </a:rPr>
              <a:t>Учит он и наставляет, </a:t>
            </a:r>
            <a:br>
              <a:rPr lang="ru-RU" sz="2400" dirty="0">
                <a:solidFill>
                  <a:srgbClr val="000000"/>
                </a:solidFill>
                <a:latin typeface="Times New Roman"/>
                <a:ea typeface="Times New Roman"/>
              </a:rPr>
            </a:br>
            <a:r>
              <a:rPr lang="ru-RU" sz="2400" dirty="0">
                <a:solidFill>
                  <a:srgbClr val="000000"/>
                </a:solidFill>
                <a:latin typeface="Times New Roman"/>
                <a:ea typeface="Times New Roman"/>
              </a:rPr>
              <a:t>Играм в спорте обучает. </a:t>
            </a:r>
            <a:br>
              <a:rPr lang="ru-RU" sz="2400" dirty="0">
                <a:solidFill>
                  <a:srgbClr val="000000"/>
                </a:solidFill>
                <a:latin typeface="Times New Roman"/>
                <a:ea typeface="Times New Roman"/>
              </a:rPr>
            </a:br>
            <a:r>
              <a:rPr lang="ru-RU" sz="2400" dirty="0">
                <a:solidFill>
                  <a:srgbClr val="000000"/>
                </a:solidFill>
                <a:latin typeface="Times New Roman"/>
                <a:ea typeface="Times New Roman"/>
              </a:rPr>
              <a:t>Он – в хоккее и футболе, </a:t>
            </a:r>
            <a:br>
              <a:rPr lang="ru-RU" sz="2400" dirty="0">
                <a:solidFill>
                  <a:srgbClr val="000000"/>
                </a:solidFill>
                <a:latin typeface="Times New Roman"/>
                <a:ea typeface="Times New Roman"/>
              </a:rPr>
            </a:br>
            <a:r>
              <a:rPr lang="ru-RU" sz="2400" dirty="0">
                <a:solidFill>
                  <a:srgbClr val="000000"/>
                </a:solidFill>
                <a:latin typeface="Times New Roman"/>
                <a:ea typeface="Times New Roman"/>
              </a:rPr>
              <a:t>В лыжном спорте</a:t>
            </a:r>
            <a:r>
              <a:rPr lang="ru-RU" sz="24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, </a:t>
            </a:r>
            <a:r>
              <a:rPr lang="ru-RU" sz="2400" dirty="0">
                <a:solidFill>
                  <a:srgbClr val="000000"/>
                </a:solidFill>
                <a:latin typeface="Times New Roman"/>
                <a:ea typeface="Times New Roman"/>
              </a:rPr>
              <a:t>волейболе.</a:t>
            </a:r>
            <a:r>
              <a:rPr lang="ru-RU" sz="2400" dirty="0">
                <a:latin typeface="Times New Roman"/>
                <a:ea typeface="Calibri"/>
              </a:rPr>
              <a:t> </a:t>
            </a:r>
            <a:endParaRPr lang="ru-RU" sz="2400" dirty="0" smtClean="0">
              <a:latin typeface="Times New Roman"/>
              <a:ea typeface="Calibri"/>
            </a:endParaRPr>
          </a:p>
          <a:p>
            <a:pPr marL="0" indent="0">
              <a:spcBef>
                <a:spcPts val="0"/>
              </a:spcBef>
              <a:buNone/>
            </a:pPr>
            <a:endParaRPr lang="ru-RU" sz="2400" dirty="0" smtClean="0">
              <a:latin typeface="Times New Roman"/>
            </a:endParaRPr>
          </a:p>
          <a:p>
            <a:pPr marL="0" indent="0">
              <a:spcBef>
                <a:spcPts val="0"/>
              </a:spcBef>
              <a:buNone/>
            </a:pPr>
            <a:endParaRPr lang="ru-RU" sz="2400" dirty="0">
              <a:latin typeface="Times New Roman"/>
            </a:endParaRPr>
          </a:p>
          <a:p>
            <a:pPr marL="0" indent="0">
              <a:spcBef>
                <a:spcPts val="0"/>
              </a:spcBef>
              <a:buNone/>
            </a:pPr>
            <a:endParaRPr lang="ru-RU" sz="2400" dirty="0">
              <a:latin typeface="Times New Roman"/>
            </a:endParaRPr>
          </a:p>
          <a:p>
            <a:pPr marL="0" indent="0">
              <a:spcBef>
                <a:spcPts val="0"/>
              </a:spcBef>
              <a:buNone/>
            </a:pPr>
            <a:endParaRPr lang="ru-RU" sz="2400" dirty="0" smtClean="0">
              <a:latin typeface="Times New Roman"/>
            </a:endParaRPr>
          </a:p>
          <a:p>
            <a:pPr marL="0" indent="0">
              <a:spcBef>
                <a:spcPts val="0"/>
              </a:spcBef>
              <a:buNone/>
            </a:pPr>
            <a:endParaRPr lang="ru-RU" sz="2400" dirty="0">
              <a:latin typeface="Times New Roman"/>
            </a:endParaRPr>
          </a:p>
          <a:p>
            <a:pPr marL="0" indent="0">
              <a:spcBef>
                <a:spcPts val="0"/>
              </a:spcBef>
              <a:buNone/>
            </a:pPr>
            <a:endParaRPr lang="ru-RU" sz="2400" dirty="0" smtClean="0">
              <a:latin typeface="Times New Roman"/>
            </a:endParaRPr>
          </a:p>
          <a:p>
            <a:pPr marL="0" indent="0">
              <a:spcBef>
                <a:spcPts val="0"/>
              </a:spcBef>
              <a:buNone/>
            </a:pPr>
            <a:endParaRPr lang="ru-RU" sz="2400" dirty="0">
              <a:latin typeface="Times New Roman"/>
            </a:endParaRPr>
          </a:p>
          <a:p>
            <a:pPr marL="0" indent="0">
              <a:spcBef>
                <a:spcPts val="0"/>
              </a:spcBef>
              <a:buNone/>
            </a:pPr>
            <a:endParaRPr lang="ru-RU" sz="2400" dirty="0" smtClean="0">
              <a:latin typeface="Times New Roman"/>
            </a:endParaRPr>
          </a:p>
          <a:p>
            <a:pPr marL="0" indent="0">
              <a:spcBef>
                <a:spcPts val="0"/>
              </a:spcBef>
              <a:buNone/>
            </a:pPr>
            <a:endParaRPr lang="ru-RU" sz="2400" dirty="0">
              <a:latin typeface="Times New Roman"/>
            </a:endParaRPr>
          </a:p>
          <a:p>
            <a:pPr marL="0" indent="0">
              <a:spcBef>
                <a:spcPts val="0"/>
              </a:spcBef>
              <a:buNone/>
            </a:pPr>
            <a:endParaRPr lang="ru-RU" sz="2400" dirty="0" smtClean="0">
              <a:latin typeface="Times New Roman"/>
            </a:endParaRPr>
          </a:p>
          <a:p>
            <a:pPr marL="0" indent="0">
              <a:spcBef>
                <a:spcPts val="0"/>
              </a:spcBef>
              <a:buNone/>
            </a:pPr>
            <a:endParaRPr lang="ru-RU" sz="2400" dirty="0">
              <a:latin typeface="Times New Roman"/>
            </a:endParaRPr>
          </a:p>
          <a:p>
            <a:pPr marL="0" indent="0" algn="ctr">
              <a:spcBef>
                <a:spcPts val="0"/>
              </a:spcBef>
              <a:buNone/>
            </a:pPr>
            <a:r>
              <a:rPr lang="ru-RU" sz="4400" dirty="0" smtClean="0">
                <a:solidFill>
                  <a:srgbClr val="FF0000"/>
                </a:solidFill>
                <a:latin typeface="Times New Roman"/>
              </a:rPr>
              <a:t>Т</a:t>
            </a:r>
            <a:r>
              <a:rPr lang="ru-RU" sz="4400" dirty="0" smtClean="0">
                <a:latin typeface="Times New Roman"/>
              </a:rPr>
              <a:t>ренер</a:t>
            </a:r>
            <a:endParaRPr lang="ru-RU" sz="4400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980728"/>
            <a:ext cx="4316288" cy="5688632"/>
          </a:xfrm>
        </p:spPr>
        <p:txBody>
          <a:bodyPr>
            <a:normAutofit lnSpcReduction="10000"/>
          </a:bodyPr>
          <a:lstStyle/>
          <a:p>
            <a:pPr marL="0" indent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200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           Ф</a:t>
            </a:r>
            <a:r>
              <a:rPr lang="ru-RU" sz="3200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отограф</a:t>
            </a:r>
            <a:endParaRPr lang="ru-RU" sz="3200" dirty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0" indent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200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           Р</a:t>
            </a:r>
            <a:r>
              <a:rPr lang="ru-RU" sz="3200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егулировщик</a:t>
            </a:r>
            <a:endParaRPr lang="ru-RU" sz="3200" dirty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0" indent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200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           У</a:t>
            </a:r>
            <a:r>
              <a:rPr lang="ru-RU" sz="3200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читель</a:t>
            </a:r>
            <a:endParaRPr lang="ru-RU" sz="3200" dirty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0" indent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200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           К</a:t>
            </a:r>
            <a:r>
              <a:rPr lang="ru-RU" sz="3200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лоун</a:t>
            </a:r>
            <a:endParaRPr lang="ru-RU" sz="3200" dirty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0" indent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200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           Т</a:t>
            </a:r>
            <a:r>
              <a:rPr lang="ru-RU" sz="3200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ренер</a:t>
            </a:r>
            <a:endParaRPr lang="ru-RU" sz="3200" dirty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0" indent="0">
              <a:lnSpc>
                <a:spcPct val="115000"/>
              </a:lnSpc>
              <a:spcAft>
                <a:spcPts val="0"/>
              </a:spcAft>
              <a:buNone/>
            </a:pPr>
            <a:endParaRPr lang="ru-RU" sz="2000" dirty="0" smtClean="0">
              <a:latin typeface="Times New Roman"/>
              <a:ea typeface="Calibri"/>
              <a:cs typeface="Times New Roman"/>
            </a:endParaRPr>
          </a:p>
          <a:p>
            <a:pPr marL="0" indent="0">
              <a:lnSpc>
                <a:spcPct val="115000"/>
              </a:lnSpc>
              <a:spcAft>
                <a:spcPts val="0"/>
              </a:spcAft>
              <a:buNone/>
            </a:pPr>
            <a:endParaRPr lang="ru-RU" sz="2000" dirty="0" smtClean="0">
              <a:latin typeface="Times New Roman"/>
              <a:ea typeface="Calibri"/>
              <a:cs typeface="Times New Roman"/>
            </a:endParaRPr>
          </a:p>
          <a:p>
            <a:pPr marL="0" indent="0">
              <a:lnSpc>
                <a:spcPct val="115000"/>
              </a:lnSpc>
              <a:spcAft>
                <a:spcPts val="0"/>
              </a:spcAft>
              <a:buNone/>
            </a:pPr>
            <a:endParaRPr lang="ru-RU" sz="2000" dirty="0">
              <a:latin typeface="Times New Roman"/>
              <a:ea typeface="Calibri"/>
              <a:cs typeface="Times New Roman"/>
            </a:endParaRPr>
          </a:p>
          <a:p>
            <a:pPr marL="0" indent="0">
              <a:lnSpc>
                <a:spcPct val="115000"/>
              </a:lnSpc>
              <a:spcAft>
                <a:spcPts val="0"/>
              </a:spcAft>
              <a:buNone/>
            </a:pPr>
            <a:endParaRPr lang="ru-RU" sz="2000" dirty="0" smtClean="0">
              <a:latin typeface="Times New Roman"/>
              <a:ea typeface="Calibri"/>
              <a:cs typeface="Times New Roman"/>
            </a:endParaRPr>
          </a:p>
          <a:p>
            <a:pPr marL="0" indent="0">
              <a:lnSpc>
                <a:spcPct val="115000"/>
              </a:lnSpc>
              <a:spcAft>
                <a:spcPts val="0"/>
              </a:spcAft>
              <a:buNone/>
            </a:pPr>
            <a:endParaRPr lang="ru-RU" sz="2000" dirty="0">
              <a:latin typeface="Times New Roman"/>
              <a:ea typeface="Calibri"/>
              <a:cs typeface="Times New Roman"/>
            </a:endParaRPr>
          </a:p>
          <a:p>
            <a:pPr marL="0" indent="0">
              <a:lnSpc>
                <a:spcPct val="115000"/>
              </a:lnSpc>
              <a:spcAft>
                <a:spcPts val="0"/>
              </a:spcAft>
              <a:buNone/>
            </a:pPr>
            <a:endParaRPr lang="ru-RU" sz="2000" dirty="0" smtClean="0">
              <a:latin typeface="Times New Roman"/>
              <a:ea typeface="Calibri"/>
              <a:cs typeface="Times New Roman"/>
            </a:endParaRPr>
          </a:p>
          <a:p>
            <a:pPr marL="0" indent="0" algn="ctr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4400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Ф</a:t>
            </a:r>
            <a:r>
              <a:rPr lang="ru-RU" sz="4400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рукт</a:t>
            </a:r>
            <a:endParaRPr lang="ru-RU" sz="4400" dirty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ru-RU" dirty="0"/>
          </a:p>
        </p:txBody>
      </p:sp>
      <p:pic>
        <p:nvPicPr>
          <p:cNvPr id="4098" name="Picture 2" descr="D:\Школа\трен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0414" y="2708920"/>
            <a:ext cx="4173760" cy="3130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D:\Школа\фр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79404" y="3861048"/>
            <a:ext cx="4201897" cy="1978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525278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0" dur="2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3" dur="2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6" dur="2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9" dur="2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4" dur="2000"/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9" dur="20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720080"/>
          </a:xfrm>
        </p:spPr>
        <p:txBody>
          <a:bodyPr/>
          <a:lstStyle/>
          <a:p>
            <a:r>
              <a:rPr lang="ru-RU" sz="3200" dirty="0">
                <a:solidFill>
                  <a:prstClr val="black"/>
                </a:solidFill>
                <a:latin typeface="Times New Roman"/>
                <a:ea typeface="Calibri"/>
              </a:rPr>
              <a:t>Игра «Закончи фразу»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908720"/>
            <a:ext cx="8928992" cy="5832648"/>
          </a:xfrm>
        </p:spPr>
        <p:txBody>
          <a:bodyPr>
            <a:normAutofit lnSpcReduction="10000"/>
          </a:bodyPr>
          <a:lstStyle/>
          <a:p>
            <a:pPr marL="0" indent="0">
              <a:spcBef>
                <a:spcPts val="0"/>
              </a:spcBef>
              <a:spcAft>
                <a:spcPts val="0"/>
              </a:spcAft>
              <a:buNone/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ru-RU" sz="2400" dirty="0" smtClean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1. </a:t>
            </a:r>
            <a:r>
              <a:rPr lang="ru-RU" sz="2400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Желтый цитрусовый плод</a:t>
            </a:r>
            <a:br>
              <a:rPr lang="ru-RU" sz="2400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</a:br>
            <a:r>
              <a:rPr lang="ru-RU" sz="2400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В странах солнечных растёт.</a:t>
            </a:r>
            <a:br>
              <a:rPr lang="ru-RU" sz="2400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</a:br>
            <a:r>
              <a:rPr lang="ru-RU" sz="2400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Но на вкус кислейший он,</a:t>
            </a:r>
            <a:br>
              <a:rPr lang="ru-RU" sz="2400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</a:br>
            <a:r>
              <a:rPr lang="ru-RU" sz="2400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А зовут его … </a:t>
            </a:r>
            <a:endParaRPr lang="ru-RU" sz="2400" dirty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ru-RU" sz="2400" dirty="0" smtClean="0"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400" dirty="0" smtClean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2. </a:t>
            </a:r>
            <a:r>
              <a:rPr lang="ru-RU" sz="2400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С виду он как рыжий мяч,</a:t>
            </a:r>
            <a:br>
              <a:rPr lang="ru-RU" sz="2400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</a:br>
            <a:r>
              <a:rPr lang="ru-RU" sz="2400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Только вот не мчится вскачь.</a:t>
            </a:r>
            <a:br>
              <a:rPr lang="ru-RU" sz="2400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</a:br>
            <a:r>
              <a:rPr lang="ru-RU" sz="2400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В нём полезный витамин -</a:t>
            </a:r>
            <a:br>
              <a:rPr lang="ru-RU" sz="2400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</a:br>
            <a:r>
              <a:rPr lang="ru-RU" sz="2400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Это спелый … 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ru-RU" sz="2400" dirty="0" smtClean="0"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400" dirty="0" smtClean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3. </a:t>
            </a:r>
            <a:r>
              <a:rPr lang="ru-RU" sz="2400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Он оранжевый и сочный,</a:t>
            </a:r>
            <a:br>
              <a:rPr lang="ru-RU" sz="2400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</a:br>
            <a:r>
              <a:rPr lang="ru-RU" sz="2400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Любит Новый год.</a:t>
            </a:r>
            <a:br>
              <a:rPr lang="ru-RU" sz="2400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</a:br>
            <a:r>
              <a:rPr lang="ru-RU" sz="2400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Посмотри под </a:t>
            </a:r>
            <a:r>
              <a:rPr lang="ru-RU" sz="2400" dirty="0" smtClean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ёлку-точно</a:t>
            </a:r>
            <a:r>
              <a:rPr lang="ru-RU" sz="2400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,</a:t>
            </a:r>
            <a:br>
              <a:rPr lang="ru-RU" sz="2400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</a:br>
            <a:r>
              <a:rPr lang="ru-RU" sz="2400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Он в подарках ждет!</a:t>
            </a:r>
            <a:br>
              <a:rPr lang="ru-RU" sz="2400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</a:br>
            <a:r>
              <a:rPr lang="ru-RU" sz="2400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Этот рыжий господин -</a:t>
            </a:r>
            <a:br>
              <a:rPr lang="ru-RU" sz="2400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</a:br>
            <a:r>
              <a:rPr lang="ru-RU" sz="2400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Вкусный сладкий … </a:t>
            </a:r>
            <a:endParaRPr lang="ru-RU" sz="2400" dirty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7170" name="Picture 2" descr="D:\Школа\лим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15544" y="920403"/>
            <a:ext cx="2888704" cy="19190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3" name="Picture 5" descr="D:\Школа\манда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15544" y="4797152"/>
            <a:ext cx="2888704" cy="1883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4" name="Picture 6" descr="D:\Школа\апе..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300192" y="2839430"/>
            <a:ext cx="2703123" cy="19577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843665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7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7" dur="20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648072"/>
          </a:xfrm>
        </p:spPr>
        <p:txBody>
          <a:bodyPr/>
          <a:lstStyle/>
          <a:p>
            <a:r>
              <a:rPr lang="ru-RU" sz="3200" dirty="0">
                <a:solidFill>
                  <a:prstClr val="black"/>
                </a:solidFill>
                <a:latin typeface="Times New Roman"/>
                <a:ea typeface="Calibri"/>
              </a:rPr>
              <a:t>Игра «Закончи фразу»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880984"/>
            <a:ext cx="8784976" cy="5860384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ru-RU" sz="2400" dirty="0">
                <a:latin typeface="Times New Roman"/>
                <a:ea typeface="Times New Roman"/>
              </a:rPr>
              <a:t>4</a:t>
            </a:r>
            <a:r>
              <a:rPr lang="ru-RU" sz="2400" dirty="0" smtClean="0">
                <a:latin typeface="Times New Roman"/>
                <a:ea typeface="Times New Roman"/>
              </a:rPr>
              <a:t>. Все </a:t>
            </a:r>
            <a:r>
              <a:rPr lang="ru-RU" sz="2400" dirty="0">
                <a:latin typeface="Times New Roman"/>
                <a:ea typeface="Times New Roman"/>
              </a:rPr>
              <a:t>мы с детства его знаем -</a:t>
            </a:r>
            <a:br>
              <a:rPr lang="ru-RU" sz="2400" dirty="0">
                <a:latin typeface="Times New Roman"/>
                <a:ea typeface="Times New Roman"/>
              </a:rPr>
            </a:br>
            <a:r>
              <a:rPr lang="ru-RU" sz="2400" dirty="0">
                <a:latin typeface="Times New Roman"/>
                <a:ea typeface="Times New Roman"/>
              </a:rPr>
              <a:t>Удивительнейший фрукт,</a:t>
            </a:r>
            <a:br>
              <a:rPr lang="ru-RU" sz="2400" dirty="0">
                <a:latin typeface="Times New Roman"/>
                <a:ea typeface="Times New Roman"/>
              </a:rPr>
            </a:br>
            <a:r>
              <a:rPr lang="ru-RU" sz="2400" dirty="0">
                <a:latin typeface="Times New Roman"/>
                <a:ea typeface="Times New Roman"/>
              </a:rPr>
              <a:t>Апельсин напоминает,</a:t>
            </a:r>
            <a:br>
              <a:rPr lang="ru-RU" sz="2400" dirty="0">
                <a:latin typeface="Times New Roman"/>
                <a:ea typeface="Times New Roman"/>
              </a:rPr>
            </a:br>
            <a:r>
              <a:rPr lang="ru-RU" sz="2400" dirty="0" smtClean="0">
                <a:latin typeface="Times New Roman"/>
                <a:ea typeface="Times New Roman"/>
              </a:rPr>
              <a:t>Называется </a:t>
            </a:r>
            <a:r>
              <a:rPr lang="ru-RU" sz="2400" dirty="0">
                <a:latin typeface="Times New Roman"/>
                <a:ea typeface="Times New Roman"/>
              </a:rPr>
              <a:t>… </a:t>
            </a:r>
            <a:endParaRPr lang="ru-RU" sz="2400" dirty="0" smtClean="0">
              <a:latin typeface="Times New Roman"/>
              <a:ea typeface="Times New Roman"/>
            </a:endParaRPr>
          </a:p>
          <a:p>
            <a:pPr marL="0" indent="0">
              <a:spcBef>
                <a:spcPts val="0"/>
              </a:spcBef>
              <a:buNone/>
            </a:pP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5. </a:t>
            </a:r>
            <a:r>
              <a:rPr lang="ru-RU" sz="2400" dirty="0">
                <a:latin typeface="Times New Roman"/>
                <a:ea typeface="Times New Roman"/>
              </a:rPr>
              <a:t>Знают этот фрукт детишки,</a:t>
            </a:r>
            <a:br>
              <a:rPr lang="ru-RU" sz="2400" dirty="0">
                <a:latin typeface="Times New Roman"/>
                <a:ea typeface="Times New Roman"/>
              </a:rPr>
            </a:br>
            <a:r>
              <a:rPr lang="ru-RU" sz="2400" dirty="0">
                <a:latin typeface="Times New Roman"/>
                <a:ea typeface="Times New Roman"/>
              </a:rPr>
              <a:t>Любят есть его мартышки.</a:t>
            </a:r>
            <a:br>
              <a:rPr lang="ru-RU" sz="2400" dirty="0">
                <a:latin typeface="Times New Roman"/>
                <a:ea typeface="Times New Roman"/>
              </a:rPr>
            </a:br>
            <a:r>
              <a:rPr lang="ru-RU" sz="2400" dirty="0">
                <a:latin typeface="Times New Roman"/>
                <a:ea typeface="Times New Roman"/>
              </a:rPr>
              <a:t>Родом он из жарких стран.</a:t>
            </a:r>
            <a:br>
              <a:rPr lang="ru-RU" sz="2400" dirty="0">
                <a:latin typeface="Times New Roman"/>
                <a:ea typeface="Times New Roman"/>
              </a:rPr>
            </a:br>
            <a:r>
              <a:rPr lang="ru-RU" sz="2400" dirty="0">
                <a:latin typeface="Times New Roman"/>
                <a:ea typeface="Times New Roman"/>
              </a:rPr>
              <a:t>В тропиках растет … </a:t>
            </a:r>
            <a:endParaRPr lang="ru-RU" sz="2400" dirty="0" smtClean="0">
              <a:latin typeface="Times New Roman"/>
              <a:ea typeface="Times New Roman"/>
            </a:endParaRPr>
          </a:p>
          <a:p>
            <a:pPr marL="0" indent="0">
              <a:spcBef>
                <a:spcPts val="0"/>
              </a:spcBef>
              <a:buNone/>
            </a:pPr>
            <a:endParaRPr lang="ru-RU" sz="2400" dirty="0" smtClean="0">
              <a:latin typeface="Times New Roman"/>
              <a:cs typeface="Times New Roman" panose="02020603050405020304" pitchFamily="18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ru-RU" sz="2400" dirty="0" smtClean="0">
                <a:latin typeface="Times New Roman"/>
                <a:cs typeface="Times New Roman" panose="02020603050405020304" pitchFamily="18" charset="0"/>
              </a:rPr>
              <a:t>6. </a:t>
            </a:r>
            <a:r>
              <a:rPr lang="ru-RU" sz="2400" dirty="0">
                <a:latin typeface="Times New Roman"/>
                <a:ea typeface="Times New Roman"/>
              </a:rPr>
              <a:t>Ни в полях и ни в садах,</a:t>
            </a:r>
            <a:br>
              <a:rPr lang="ru-RU" sz="2400" dirty="0">
                <a:latin typeface="Times New Roman"/>
                <a:ea typeface="Times New Roman"/>
              </a:rPr>
            </a:br>
            <a:r>
              <a:rPr lang="ru-RU" sz="2400" dirty="0">
                <a:latin typeface="Times New Roman"/>
                <a:ea typeface="Times New Roman"/>
              </a:rPr>
              <a:t>Ни у вас и ни у нас,</a:t>
            </a:r>
            <a:br>
              <a:rPr lang="ru-RU" sz="2400" dirty="0">
                <a:latin typeface="Times New Roman"/>
                <a:ea typeface="Times New Roman"/>
              </a:rPr>
            </a:br>
            <a:r>
              <a:rPr lang="ru-RU" sz="2400" dirty="0">
                <a:latin typeface="Times New Roman"/>
                <a:ea typeface="Times New Roman"/>
              </a:rPr>
              <a:t>А в тропических лесах</a:t>
            </a:r>
            <a:br>
              <a:rPr lang="ru-RU" sz="2400" dirty="0">
                <a:latin typeface="Times New Roman"/>
                <a:ea typeface="Times New Roman"/>
              </a:rPr>
            </a:br>
            <a:r>
              <a:rPr lang="ru-RU" sz="2400" dirty="0">
                <a:latin typeface="Times New Roman"/>
                <a:ea typeface="Times New Roman"/>
              </a:rPr>
              <a:t>Вырастает … 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194" name="Picture 2" descr="D:\Школа\б.а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56176" y="2852936"/>
            <a:ext cx="2770634" cy="18722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5" name="Picture 3" descr="D:\Школа\г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097660" y="880984"/>
            <a:ext cx="2827784" cy="19719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 descr="D:\Школа\ан..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097660" y="4725144"/>
            <a:ext cx="2827784" cy="19719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330505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7" dur="20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/>
          <a:lstStyle/>
          <a:p>
            <a:r>
              <a:rPr lang="ru-RU" sz="3200" dirty="0" smtClean="0">
                <a:solidFill>
                  <a:prstClr val="black"/>
                </a:solidFill>
                <a:latin typeface="Times New Roman"/>
                <a:ea typeface="Times New Roman"/>
              </a:rPr>
              <a:t>Группы фруктов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79512" y="980728"/>
            <a:ext cx="4316288" cy="5760640"/>
          </a:xfrm>
        </p:spPr>
        <p:txBody>
          <a:bodyPr>
            <a:normAutofit/>
          </a:bodyPr>
          <a:lstStyle/>
          <a:p>
            <a:pPr marL="0" indent="0" algn="ctr">
              <a:spcBef>
                <a:spcPts val="0"/>
              </a:spcBef>
              <a:buNone/>
            </a:pPr>
            <a:r>
              <a:rPr lang="ru-RU" sz="2400" dirty="0" smtClean="0">
                <a:latin typeface="Times New Roman"/>
                <a:ea typeface="Times New Roman"/>
              </a:rPr>
              <a:t>Семейство розовые</a:t>
            </a:r>
          </a:p>
          <a:p>
            <a:pPr marL="0" indent="0" algn="ctr">
              <a:spcBef>
                <a:spcPts val="0"/>
              </a:spcBef>
              <a:buNone/>
            </a:pPr>
            <a:r>
              <a:rPr lang="ru-RU" sz="2000" dirty="0">
                <a:latin typeface="Times New Roman"/>
                <a:ea typeface="Times New Roman"/>
              </a:rPr>
              <a:t>семечковые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980728"/>
            <a:ext cx="4316288" cy="5760640"/>
          </a:xfrm>
        </p:spPr>
        <p:txBody>
          <a:bodyPr/>
          <a:lstStyle/>
          <a:p>
            <a:pPr marL="0" lvl="0" indent="0" algn="ctr">
              <a:spcBef>
                <a:spcPts val="0"/>
              </a:spcBef>
              <a:buNone/>
            </a:pPr>
            <a:r>
              <a:rPr lang="ru-RU" sz="2400" dirty="0">
                <a:solidFill>
                  <a:prstClr val="black"/>
                </a:solidFill>
                <a:latin typeface="Times New Roman"/>
                <a:ea typeface="Times New Roman"/>
              </a:rPr>
              <a:t>Семейство розовые</a:t>
            </a:r>
            <a:endParaRPr lang="ru-RU" sz="24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spcBef>
                <a:spcPts val="0"/>
              </a:spcBef>
              <a:buNone/>
            </a:pPr>
            <a:r>
              <a:rPr lang="ru-RU" sz="2000" dirty="0">
                <a:latin typeface="Times New Roman"/>
                <a:ea typeface="Times New Roman"/>
              </a:rPr>
              <a:t>косточковые</a:t>
            </a:r>
            <a:endParaRPr lang="ru-RU" sz="2000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01529" y="1827586"/>
            <a:ext cx="2092002" cy="20022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417541" y="1827586"/>
            <a:ext cx="2030413" cy="20022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3723" y="4497884"/>
            <a:ext cx="2119808" cy="19739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1" name="Picture 5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428207" y="4497884"/>
            <a:ext cx="2047875" cy="19739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2" name="Picture 6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16016" y="1865117"/>
            <a:ext cx="2054225" cy="1927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3" name="Picture 7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935266" y="1871466"/>
            <a:ext cx="2060575" cy="1914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4" name="Picture 8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97759" y="4497884"/>
            <a:ext cx="2090737" cy="19453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5" name="Picture 9"/>
          <p:cNvPicPr>
            <a:picLocks noChangeAspect="1" noChangeArrowheads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935265" y="4485854"/>
            <a:ext cx="2060575" cy="1957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517209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0" dur="2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20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6" dur="20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9" dur="20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4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9" dur="2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2" dur="2000"/>
                                        <p:tgtEl>
                                          <p:spTgt spid="9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5" dur="2000"/>
                                        <p:tgtEl>
                                          <p:spTgt spid="9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8" dur="2000"/>
                                        <p:tgtEl>
                                          <p:spTgt spid="9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1" dur="2000"/>
                                        <p:tgtEl>
                                          <p:spTgt spid="9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4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/>
          <a:lstStyle/>
          <a:p>
            <a:r>
              <a:rPr lang="ru-RU" sz="3200" dirty="0">
                <a:solidFill>
                  <a:prstClr val="black"/>
                </a:solidFill>
                <a:latin typeface="Times New Roman"/>
                <a:ea typeface="Times New Roman"/>
              </a:rPr>
              <a:t>Группы фруктов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79512" y="980728"/>
            <a:ext cx="4316288" cy="5760640"/>
          </a:xfrm>
        </p:spPr>
        <p:txBody>
          <a:bodyPr/>
          <a:lstStyle/>
          <a:p>
            <a:pPr marL="0" lvl="0" indent="0" algn="ctr">
              <a:spcBef>
                <a:spcPts val="0"/>
              </a:spcBef>
              <a:buNone/>
            </a:pPr>
            <a:r>
              <a:rPr lang="ru-RU" sz="2400" dirty="0">
                <a:solidFill>
                  <a:prstClr val="black"/>
                </a:solidFill>
                <a:latin typeface="Times New Roman"/>
                <a:ea typeface="Times New Roman"/>
              </a:rPr>
              <a:t>Средиземноморские и субтропические </a:t>
            </a:r>
          </a:p>
          <a:p>
            <a:pPr marL="0" indent="0" algn="ctr">
              <a:buNone/>
            </a:pP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980728"/>
            <a:ext cx="4316288" cy="5760640"/>
          </a:xfrm>
        </p:spPr>
        <p:txBody>
          <a:bodyPr/>
          <a:lstStyle/>
          <a:p>
            <a:pPr marL="0" lvl="0" indent="0" algn="ctr">
              <a:spcBef>
                <a:spcPts val="0"/>
              </a:spcBef>
              <a:buNone/>
            </a:pPr>
            <a:r>
              <a:rPr lang="ru-RU" sz="2400" dirty="0">
                <a:solidFill>
                  <a:prstClr val="black"/>
                </a:solidFill>
                <a:latin typeface="Times New Roman"/>
                <a:ea typeface="Times New Roman"/>
              </a:rPr>
              <a:t>Род цитрусовых семейства рутовых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9512" y="1948087"/>
            <a:ext cx="2114991" cy="19555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9512" y="4653136"/>
            <a:ext cx="2114991" cy="19676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4" name="Picture 4" descr="D:\Школа\фи.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399843" y="4653136"/>
            <a:ext cx="2114991" cy="19555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5" name="Picture 5" descr="D:\Школа\ол..pn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399843" y="1948088"/>
            <a:ext cx="2114991" cy="19555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6" name="Picture 6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38089" y="1986883"/>
            <a:ext cx="2047875" cy="1884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7" name="Picture 7" descr="D:\Школа\гр.е.jpg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924887" y="1986882"/>
            <a:ext cx="2075622" cy="1884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9" name="Picture 9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73420" y="4653135"/>
            <a:ext cx="2030413" cy="19446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50" name="Picture 10"/>
          <p:cNvPicPr>
            <a:picLocks noChangeAspect="1" noChangeArrowheads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962573" y="4653136"/>
            <a:ext cx="2000250" cy="1927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621892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20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4" dur="2000"/>
                                        <p:tgtEl>
                                          <p:spTgt spid="10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9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10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5" dur="2000"/>
                                        <p:tgtEl>
                                          <p:spTgt spid="10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8" dur="2000"/>
                                        <p:tgtEl>
                                          <p:spTgt spid="10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1" dur="2000"/>
                                        <p:tgtEl>
                                          <p:spTgt spid="10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4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/>
          <a:lstStyle/>
          <a:p>
            <a:r>
              <a:rPr lang="ru-RU" sz="3200" dirty="0">
                <a:solidFill>
                  <a:prstClr val="black"/>
                </a:solidFill>
                <a:latin typeface="Times New Roman"/>
                <a:ea typeface="Times New Roman"/>
              </a:rPr>
              <a:t>Группы фруктов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79512" y="980728"/>
            <a:ext cx="4316288" cy="5760640"/>
          </a:xfrm>
        </p:spPr>
        <p:txBody>
          <a:bodyPr>
            <a:normAutofit/>
          </a:bodyPr>
          <a:lstStyle/>
          <a:p>
            <a:pPr marL="0" indent="0" algn="ctr">
              <a:spcBef>
                <a:spcPts val="0"/>
              </a:spcBef>
              <a:buNone/>
            </a:pPr>
            <a:r>
              <a:rPr lang="ru-RU" sz="2400" dirty="0" smtClean="0">
                <a:latin typeface="Times New Roman"/>
                <a:ea typeface="Times New Roman"/>
              </a:rPr>
              <a:t>Субтропические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980728"/>
            <a:ext cx="4316288" cy="5760640"/>
          </a:xfrm>
        </p:spPr>
        <p:txBody>
          <a:bodyPr>
            <a:normAutofit/>
          </a:bodyPr>
          <a:lstStyle/>
          <a:p>
            <a:pPr marL="0" indent="0" algn="ctr">
              <a:spcBef>
                <a:spcPts val="0"/>
              </a:spcBef>
              <a:buNone/>
            </a:pPr>
            <a:r>
              <a:rPr lang="ru-RU" sz="2400" dirty="0" smtClean="0">
                <a:latin typeface="Times New Roman"/>
                <a:ea typeface="Times New Roman"/>
              </a:rPr>
              <a:t>Тропические </a:t>
            </a:r>
            <a:r>
              <a:rPr lang="ru-RU" sz="2400" dirty="0">
                <a:latin typeface="Times New Roman"/>
                <a:ea typeface="Times New Roman"/>
              </a:rPr>
              <a:t>фрукты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49659" y="1484783"/>
            <a:ext cx="2102669" cy="19084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413355" y="1510015"/>
            <a:ext cx="2099486" cy="18832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49659" y="4527510"/>
            <a:ext cx="2090092" cy="19808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9" name="Picture 5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413354" y="4527510"/>
            <a:ext cx="2099487" cy="19808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70" name="Picture 6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00396" y="1515588"/>
            <a:ext cx="2087877" cy="18776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71" name="Picture 7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00396" y="4527510"/>
            <a:ext cx="2116236" cy="19808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72" name="Picture 8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90424" y="4527510"/>
            <a:ext cx="2110823" cy="19715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73" name="Picture 9"/>
          <p:cNvPicPr>
            <a:picLocks noChangeAspect="1" noChangeArrowheads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90425" y="1515587"/>
            <a:ext cx="2046834" cy="18776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016704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20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4" dur="2000"/>
                                        <p:tgtEl>
                                          <p:spTgt spid="11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9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11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5" dur="2000"/>
                                        <p:tgtEl>
                                          <p:spTgt spid="11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8" dur="2000"/>
                                        <p:tgtEl>
                                          <p:spTgt spid="11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1" dur="2000"/>
                                        <p:tgtEl>
                                          <p:spTgt spid="112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4" grpId="0" build="p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641</TotalTime>
  <Words>513</Words>
  <Application>Microsoft Office PowerPoint</Application>
  <PresentationFormat>Экран (4:3)</PresentationFormat>
  <Paragraphs>218</Paragraphs>
  <Slides>19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Тема Office</vt:lpstr>
      <vt:lpstr>Внеклассное мероприятие</vt:lpstr>
      <vt:lpstr>Игра «Отгадай загадку»</vt:lpstr>
      <vt:lpstr>Игра «Отгадай загадку»</vt:lpstr>
      <vt:lpstr>Игра «Отгадай загадку»</vt:lpstr>
      <vt:lpstr>Игра «Закончи фразу»</vt:lpstr>
      <vt:lpstr>Игра «Закончи фразу»</vt:lpstr>
      <vt:lpstr>Группы фруктов</vt:lpstr>
      <vt:lpstr>Группы фруктов</vt:lpstr>
      <vt:lpstr>Группы фруктов</vt:lpstr>
      <vt:lpstr>«Витамины во фруктах»</vt:lpstr>
      <vt:lpstr>«Витамины во фруктах»</vt:lpstr>
      <vt:lpstr>Игра «Отгадай фрукт»</vt:lpstr>
      <vt:lpstr>Сценка «Фрукты»</vt:lpstr>
      <vt:lpstr>Правила обработки и приготовления фруктов</vt:lpstr>
      <vt:lpstr>Игра «Приготовь компот «Ассорти»</vt:lpstr>
      <vt:lpstr>Практическая работа  «Приготовление фруктового салата»</vt:lpstr>
      <vt:lpstr>Где встречаются названия фруктов в нашей речи</vt:lpstr>
      <vt:lpstr>Итог мероприятия</vt:lpstr>
      <vt:lpstr>Список литературы и Интернет-ресурсов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Внеклассное мероприятие</dc:title>
  <dc:creator>Родион</dc:creator>
  <cp:lastModifiedBy>Родион</cp:lastModifiedBy>
  <cp:revision>73</cp:revision>
  <dcterms:created xsi:type="dcterms:W3CDTF">2015-07-31T20:05:35Z</dcterms:created>
  <dcterms:modified xsi:type="dcterms:W3CDTF">2015-08-10T08:58:40Z</dcterms:modified>
</cp:coreProperties>
</file>